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sldIdLst>
    <p:sldId id="256" r:id="rId5"/>
    <p:sldId id="257" r:id="rId6"/>
    <p:sldId id="258" r:id="rId7"/>
    <p:sldId id="259" r:id="rId8"/>
    <p:sldId id="260" r:id="rId9"/>
    <p:sldId id="261" r:id="rId10"/>
    <p:sldId id="262" r:id="rId11"/>
    <p:sldId id="263" r:id="rId12"/>
    <p:sldId id="264" r:id="rId13"/>
    <p:sldId id="265" r:id="rId14"/>
    <p:sldId id="266" r:id="rId15"/>
    <p:sldId id="268" r:id="rId16"/>
    <p:sldId id="269" r:id="rId17"/>
    <p:sldId id="267" r:id="rId18"/>
    <p:sldId id="270" r:id="rId19"/>
    <p:sldId id="283" r:id="rId20"/>
    <p:sldId id="284" r:id="rId21"/>
    <p:sldId id="271" r:id="rId22"/>
    <p:sldId id="286" r:id="rId23"/>
    <p:sldId id="287" r:id="rId24"/>
    <p:sldId id="288" r:id="rId25"/>
    <p:sldId id="290" r:id="rId26"/>
    <p:sldId id="291" r:id="rId27"/>
    <p:sldId id="293" r:id="rId28"/>
    <p:sldId id="295" r:id="rId29"/>
    <p:sldId id="297" r:id="rId30"/>
    <p:sldId id="298" r:id="rId31"/>
    <p:sldId id="294" r:id="rId32"/>
    <p:sldId id="299" r:id="rId33"/>
    <p:sldId id="300" r:id="rId34"/>
    <p:sldId id="301" r:id="rId35"/>
    <p:sldId id="303" r:id="rId36"/>
    <p:sldId id="273" r:id="rId37"/>
    <p:sldId id="274" r:id="rId38"/>
    <p:sldId id="275" r:id="rId39"/>
    <p:sldId id="302" r:id="rId40"/>
    <p:sldId id="368" r:id="rId41"/>
    <p:sldId id="304" r:id="rId42"/>
    <p:sldId id="369" r:id="rId43"/>
    <p:sldId id="372" r:id="rId44"/>
    <p:sldId id="280" r:id="rId45"/>
    <p:sldId id="282" r:id="rId46"/>
    <p:sldId id="374" r:id="rId47"/>
    <p:sldId id="375" r:id="rId48"/>
    <p:sldId id="373" r:id="rId49"/>
    <p:sldId id="3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8E2BA-A9B5-43A4-83D3-DB7872EAA3C9}" v="1" dt="2025-02-11T01:59:13.346"/>
    <p1510:client id="{42CF0268-8A39-70AC-B0F1-93960691A0D6}" v="5" dt="2025-02-11T00:14:36.783"/>
    <p1510:client id="{8F05FCF3-EE7F-50AA-959A-F51D2A8CB479}" v="2" dt="2025-02-11T01:03:38.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m Tuan Tien 202417203" userId="S::tien.pt2417203@sis.hust.edu.vn::532ff629-9bc9-49cd-ab92-7e73b13b7760" providerId="AD" clId="Web-{8F05FCF3-EE7F-50AA-959A-F51D2A8CB479}"/>
    <pc:docChg chg="modSld">
      <pc:chgData name="Pham Tuan Tien 202417203" userId="S::tien.pt2417203@sis.hust.edu.vn::532ff629-9bc9-49cd-ab92-7e73b13b7760" providerId="AD" clId="Web-{8F05FCF3-EE7F-50AA-959A-F51D2A8CB479}" dt="2025-02-11T01:03:38.063" v="1" actId="1076"/>
      <pc:docMkLst>
        <pc:docMk/>
      </pc:docMkLst>
      <pc:sldChg chg="modSp">
        <pc:chgData name="Pham Tuan Tien 202417203" userId="S::tien.pt2417203@sis.hust.edu.vn::532ff629-9bc9-49cd-ab92-7e73b13b7760" providerId="AD" clId="Web-{8F05FCF3-EE7F-50AA-959A-F51D2A8CB479}" dt="2025-02-11T01:03:38.063" v="1" actId="1076"/>
        <pc:sldMkLst>
          <pc:docMk/>
          <pc:sldMk cId="0" sldId="293"/>
        </pc:sldMkLst>
        <pc:spChg chg="mod">
          <ac:chgData name="Pham Tuan Tien 202417203" userId="S::tien.pt2417203@sis.hust.edu.vn::532ff629-9bc9-49cd-ab92-7e73b13b7760" providerId="AD" clId="Web-{8F05FCF3-EE7F-50AA-959A-F51D2A8CB479}" dt="2025-02-11T01:03:38.063" v="1" actId="1076"/>
          <ac:spMkLst>
            <pc:docMk/>
            <pc:sldMk cId="0" sldId="293"/>
            <ac:spMk id="3" creationId="{2C3604B4-B59F-618A-2D56-85979061345B}"/>
          </ac:spMkLst>
        </pc:spChg>
      </pc:sldChg>
    </pc:docChg>
  </pc:docChgLst>
  <pc:docChgLst>
    <pc:chgData name="Nguyen Hoang Quan 202417185" userId="S::quan.nh2417185@sis.hust.edu.vn::ab9f244c-5b35-4d85-8b42-490bcb96bee5" providerId="AD" clId="Web-{42CF0268-8A39-70AC-B0F1-93960691A0D6}"/>
    <pc:docChg chg="modSld">
      <pc:chgData name="Nguyen Hoang Quan 202417185" userId="S::quan.nh2417185@sis.hust.edu.vn::ab9f244c-5b35-4d85-8b42-490bcb96bee5" providerId="AD" clId="Web-{42CF0268-8A39-70AC-B0F1-93960691A0D6}" dt="2025-02-11T00:14:36.783" v="4" actId="20577"/>
      <pc:docMkLst>
        <pc:docMk/>
      </pc:docMkLst>
      <pc:sldChg chg="modSp">
        <pc:chgData name="Nguyen Hoang Quan 202417185" userId="S::quan.nh2417185@sis.hust.edu.vn::ab9f244c-5b35-4d85-8b42-490bcb96bee5" providerId="AD" clId="Web-{42CF0268-8A39-70AC-B0F1-93960691A0D6}" dt="2025-02-11T00:14:36.783" v="4" actId="20577"/>
        <pc:sldMkLst>
          <pc:docMk/>
          <pc:sldMk cId="427958374" sldId="261"/>
        </pc:sldMkLst>
        <pc:spChg chg="mod">
          <ac:chgData name="Nguyen Hoang Quan 202417185" userId="S::quan.nh2417185@sis.hust.edu.vn::ab9f244c-5b35-4d85-8b42-490bcb96bee5" providerId="AD" clId="Web-{42CF0268-8A39-70AC-B0F1-93960691A0D6}" dt="2025-02-11T00:14:36.783" v="4" actId="20577"/>
          <ac:spMkLst>
            <pc:docMk/>
            <pc:sldMk cId="427958374" sldId="261"/>
            <ac:spMk id="3" creationId="{D4C1BDA5-0205-FA7F-2317-7CAD9B5EB46C}"/>
          </ac:spMkLst>
        </pc:spChg>
      </pc:sldChg>
    </pc:docChg>
  </pc:docChgLst>
  <pc:docChgLst>
    <pc:chgData name="Nguyen Cong Hoang 202417127" userId="S::hoang.nc2417127@sis.hust.edu.vn::c80f89c6-4d9a-4edf-a41b-bacfbc372e2b" providerId="AD" clId="Web-{3838E2BA-A9B5-43A4-83D3-DB7872EAA3C9}"/>
    <pc:docChg chg="sldOrd">
      <pc:chgData name="Nguyen Cong Hoang 202417127" userId="S::hoang.nc2417127@sis.hust.edu.vn::c80f89c6-4d9a-4edf-a41b-bacfbc372e2b" providerId="AD" clId="Web-{3838E2BA-A9B5-43A4-83D3-DB7872EAA3C9}" dt="2025-02-11T01:59:13.346" v="0"/>
      <pc:docMkLst>
        <pc:docMk/>
      </pc:docMkLst>
      <pc:sldChg chg="ord">
        <pc:chgData name="Nguyen Cong Hoang 202417127" userId="S::hoang.nc2417127@sis.hust.edu.vn::c80f89c6-4d9a-4edf-a41b-bacfbc372e2b" providerId="AD" clId="Web-{3838E2BA-A9B5-43A4-83D3-DB7872EAA3C9}" dt="2025-02-11T01:59:13.346" v="0"/>
        <pc:sldMkLst>
          <pc:docMk/>
          <pc:sldMk cId="0" sldId="2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2F069-F2A1-404D-A29E-42D60AEFE5FA}"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185CD-A4A4-4438-9B2E-8EF853101137}" type="slidenum">
              <a:rPr lang="en-US" smtClean="0"/>
              <a:t>‹#›</a:t>
            </a:fld>
            <a:endParaRPr lang="en-US"/>
          </a:p>
        </p:txBody>
      </p:sp>
    </p:spTree>
    <p:extLst>
      <p:ext uri="{BB962C8B-B14F-4D97-AF65-F5344CB8AC3E}">
        <p14:creationId xmlns:p14="http://schemas.microsoft.com/office/powerpoint/2010/main" val="223027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185CD-A4A4-4438-9B2E-8EF853101137}" type="slidenum">
              <a:rPr lang="en-US" smtClean="0"/>
              <a:t>23</a:t>
            </a:fld>
            <a:endParaRPr lang="en-US"/>
          </a:p>
        </p:txBody>
      </p:sp>
    </p:spTree>
    <p:extLst>
      <p:ext uri="{BB962C8B-B14F-4D97-AF65-F5344CB8AC3E}">
        <p14:creationId xmlns:p14="http://schemas.microsoft.com/office/powerpoint/2010/main" val="875371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Tree>
    <p:extLst>
      <p:ext uri="{BB962C8B-B14F-4D97-AF65-F5344CB8AC3E}">
        <p14:creationId xmlns:p14="http://schemas.microsoft.com/office/powerpoint/2010/main" val="76423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8615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Tree>
    <p:extLst>
      <p:ext uri="{BB962C8B-B14F-4D97-AF65-F5344CB8AC3E}">
        <p14:creationId xmlns:p14="http://schemas.microsoft.com/office/powerpoint/2010/main" val="396403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142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1513375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7B7F-BA8B-7A5F-DFD4-5E447003C4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098F5-3D9E-8B84-08C7-7D49B9402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94CE93-641F-CABF-155D-289BE7C1DCF3}"/>
              </a:ext>
            </a:extLst>
          </p:cNvPr>
          <p:cNvSpPr>
            <a:spLocks noGrp="1"/>
          </p:cNvSpPr>
          <p:nvPr>
            <p:ph type="dt" sz="half" idx="10"/>
          </p:nvPr>
        </p:nvSpPr>
        <p:spPr/>
        <p:txBody>
          <a:bodyPr/>
          <a:lstStyle/>
          <a:p>
            <a:fld id="{0C255989-72F0-4B45-8926-6530E13C965A}" type="datetimeFigureOut">
              <a:rPr lang="en-US" smtClean="0"/>
              <a:t>2/10/2025</a:t>
            </a:fld>
            <a:endParaRPr lang="en-US"/>
          </a:p>
        </p:txBody>
      </p:sp>
      <p:sp>
        <p:nvSpPr>
          <p:cNvPr id="5" name="Footer Placeholder 4">
            <a:extLst>
              <a:ext uri="{FF2B5EF4-FFF2-40B4-BE49-F238E27FC236}">
                <a16:creationId xmlns:a16="http://schemas.microsoft.com/office/drawing/2014/main" id="{E45E5C94-8EB7-6DC9-F03A-BC5C2AD6B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8935F-D40F-0602-7EB8-4CBE45E91BDF}"/>
              </a:ext>
            </a:extLst>
          </p:cNvPr>
          <p:cNvSpPr>
            <a:spLocks noGrp="1"/>
          </p:cNvSpPr>
          <p:nvPr>
            <p:ph type="sldNum" sz="quarter" idx="12"/>
          </p:nvPr>
        </p:nvSpPr>
        <p:spPr/>
        <p:txBody>
          <a:bodyPr/>
          <a:lstStyle/>
          <a:p>
            <a:fld id="{CC828425-C198-4CD0-BD99-0CC3907361BF}" type="slidenum">
              <a:rPr lang="en-US" smtClean="0"/>
              <a:t>‹#›</a:t>
            </a:fld>
            <a:endParaRPr lang="en-US"/>
          </a:p>
        </p:txBody>
      </p:sp>
    </p:spTree>
    <p:extLst>
      <p:ext uri="{BB962C8B-B14F-4D97-AF65-F5344CB8AC3E}">
        <p14:creationId xmlns:p14="http://schemas.microsoft.com/office/powerpoint/2010/main" val="229102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6843"/>
            <a:ext cx="10515600" cy="1325563"/>
          </a:xfrm>
        </p:spPr>
        <p:txBody>
          <a:bodyPr/>
          <a:lstStyle/>
          <a:p>
            <a:r>
              <a:rPr lang="en-US" altLang="zh-CN"/>
              <a:t>Click to edit Master title style</a:t>
            </a:r>
            <a:endParaRPr lang="en-US"/>
          </a:p>
        </p:txBody>
      </p:sp>
      <p:sp>
        <p:nvSpPr>
          <p:cNvPr id="3" name="Content Placeholder 2"/>
          <p:cNvSpPr>
            <a:spLocks noGrp="1"/>
          </p:cNvSpPr>
          <p:nvPr>
            <p:ph idx="1"/>
          </p:nvPr>
        </p:nvSpPr>
        <p:spPr>
          <a:xfrm>
            <a:off x="838200" y="1593851"/>
            <a:ext cx="10515600" cy="44831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a:xfrm>
            <a:off x="8610600" y="6141246"/>
            <a:ext cx="2743200" cy="365125"/>
          </a:xfrm>
        </p:spPr>
        <p:txBody>
          <a:bodyPr/>
          <a:lstStyle>
            <a:lvl1pPr algn="r">
              <a:defRPr/>
            </a:lvl1pPr>
          </a:lstStyle>
          <a:p>
            <a:pPr>
              <a:defRPr/>
            </a:pPr>
            <a:endParaRPr lang="en-US"/>
          </a:p>
        </p:txBody>
      </p:sp>
      <p:sp>
        <p:nvSpPr>
          <p:cNvPr id="6" name="Slide Number Placeholder 5"/>
          <p:cNvSpPr>
            <a:spLocks noGrp="1"/>
          </p:cNvSpPr>
          <p:nvPr>
            <p:ph type="sldNum" sz="quarter" idx="12"/>
          </p:nvPr>
        </p:nvSpPr>
        <p:spPr>
          <a:xfrm>
            <a:off x="9829800" y="6413502"/>
            <a:ext cx="1524000" cy="365125"/>
          </a:xfrm>
        </p:spPr>
        <p:txBody>
          <a:bodyPr/>
          <a:lstStyle/>
          <a:p>
            <a:fld id="{D2290046-2645-4E8E-B274-60B4F17C5CBB}" type="slidenum">
              <a:rPr lang="en-US" altLang="en-US" smtClean="0"/>
              <a:pPr/>
              <a:t>‹#›</a:t>
            </a:fld>
            <a:endParaRPr lang="en-US" altLang="en-US"/>
          </a:p>
        </p:txBody>
      </p:sp>
    </p:spTree>
    <p:extLst>
      <p:ext uri="{BB962C8B-B14F-4D97-AF65-F5344CB8AC3E}">
        <p14:creationId xmlns:p14="http://schemas.microsoft.com/office/powerpoint/2010/main" val="380856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056365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Tree>
    <p:extLst>
      <p:ext uri="{BB962C8B-B14F-4D97-AF65-F5344CB8AC3E}">
        <p14:creationId xmlns:p14="http://schemas.microsoft.com/office/powerpoint/2010/main" val="296062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824327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153190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Tree>
    <p:extLst>
      <p:ext uri="{BB962C8B-B14F-4D97-AF65-F5344CB8AC3E}">
        <p14:creationId xmlns:p14="http://schemas.microsoft.com/office/powerpoint/2010/main" val="175624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77233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C255989-72F0-4B45-8926-6530E13C965A}"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C828425-C198-4CD0-BD99-0CC3907361BF}" type="slidenum">
              <a:rPr lang="en-US" smtClean="0"/>
              <a:t>‹#›</a:t>
            </a:fld>
            <a:endParaRPr lang="en-US"/>
          </a:p>
        </p:txBody>
      </p:sp>
    </p:spTree>
    <p:extLst>
      <p:ext uri="{BB962C8B-B14F-4D97-AF65-F5344CB8AC3E}">
        <p14:creationId xmlns:p14="http://schemas.microsoft.com/office/powerpoint/2010/main" val="24350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278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7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4DEB75-3510-85EF-3F4A-5BD1DECAADB9}"/>
              </a:ext>
            </a:extLst>
          </p:cNvPr>
          <p:cNvSpPr>
            <a:spLocks noGrp="1"/>
          </p:cNvSpPr>
          <p:nvPr>
            <p:ph type="title"/>
          </p:nvPr>
        </p:nvSpPr>
        <p:spPr/>
        <p:txBody>
          <a:bodyPr/>
          <a:lstStyle/>
          <a:p>
            <a:r>
              <a:rPr lang="en-US" sz="2800"/>
              <a:t>Review of C</a:t>
            </a:r>
            <a:br>
              <a:rPr lang="en-US" sz="2800"/>
            </a:br>
            <a:endParaRPr lang="en-US"/>
          </a:p>
        </p:txBody>
      </p:sp>
      <p:sp>
        <p:nvSpPr>
          <p:cNvPr id="3" name="Text Placeholder 2">
            <a:extLst>
              <a:ext uri="{FF2B5EF4-FFF2-40B4-BE49-F238E27FC236}">
                <a16:creationId xmlns:a16="http://schemas.microsoft.com/office/drawing/2014/main" id="{45974E3C-C48B-98E8-B3B1-982C9B5CAFD4}"/>
              </a:ext>
            </a:extLst>
          </p:cNvPr>
          <p:cNvSpPr>
            <a:spLocks noGrp="1"/>
          </p:cNvSpPr>
          <p:nvPr>
            <p:ph sz="quarter" idx="13"/>
          </p:nvPr>
        </p:nvSpPr>
        <p:spPr/>
        <p:txBody>
          <a:bodyPr/>
          <a:lstStyle/>
          <a:p>
            <a:pPr eaLnBrk="1" hangingPunct="1"/>
            <a:r>
              <a:rPr lang="en-US" altLang="en-US" sz="2800">
                <a:latin typeface="+mn-lt"/>
                <a:cs typeface="Arial" panose="020B0604020202020204" pitchFamily="34" charset="0"/>
              </a:rPr>
              <a:t>Topic:</a:t>
            </a:r>
          </a:p>
          <a:p>
            <a:pPr lvl="1" eaLnBrk="1" hangingPunct="1"/>
            <a:r>
              <a:rPr lang="en-US" altLang="en-US" sz="2800">
                <a:latin typeface="+mn-lt"/>
                <a:cs typeface="Arial" panose="020B0604020202020204" pitchFamily="34" charset="0"/>
              </a:rPr>
              <a:t>Array, String, Pointer Review</a:t>
            </a:r>
          </a:p>
          <a:p>
            <a:pPr lvl="1" eaLnBrk="1" hangingPunct="1"/>
            <a:r>
              <a:rPr lang="en-US" altLang="en-US" sz="2800">
                <a:latin typeface="+mn-lt"/>
                <a:cs typeface="Arial" panose="020B0604020202020204" pitchFamily="34" charset="0"/>
              </a:rPr>
              <a:t>Character based File operations in UNIX</a:t>
            </a:r>
          </a:p>
          <a:p>
            <a:pPr lvl="1" eaLnBrk="1" hangingPunct="1"/>
            <a:r>
              <a:rPr lang="en-US" altLang="en-US" sz="2800">
                <a:latin typeface="+mn-lt"/>
                <a:cs typeface="Arial" panose="020B0604020202020204" pitchFamily="34" charset="0"/>
              </a:rPr>
              <a:t>Programming Exercises</a:t>
            </a:r>
          </a:p>
          <a:p>
            <a:endParaRPr lang="en-US"/>
          </a:p>
        </p:txBody>
      </p:sp>
    </p:spTree>
    <p:extLst>
      <p:ext uri="{BB962C8B-B14F-4D97-AF65-F5344CB8AC3E}">
        <p14:creationId xmlns:p14="http://schemas.microsoft.com/office/powerpoint/2010/main" val="4918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773B5-FA4D-BED7-980E-1EB4C639F2CD}"/>
              </a:ext>
            </a:extLst>
          </p:cNvPr>
          <p:cNvSpPr txBox="1"/>
          <p:nvPr/>
        </p:nvSpPr>
        <p:spPr>
          <a:xfrm>
            <a:off x="5038344" y="2478024"/>
            <a:ext cx="2409634" cy="1323439"/>
          </a:xfrm>
          <a:prstGeom prst="rect">
            <a:avLst/>
          </a:prstGeom>
          <a:noFill/>
        </p:spPr>
        <p:txBody>
          <a:bodyPr wrap="none" rtlCol="0">
            <a:spAutoFit/>
          </a:bodyPr>
          <a:lstStyle/>
          <a:p>
            <a:r>
              <a:rPr lang="en-US" sz="8000"/>
              <a:t>Array</a:t>
            </a:r>
          </a:p>
        </p:txBody>
      </p:sp>
    </p:spTree>
    <p:extLst>
      <p:ext uri="{BB962C8B-B14F-4D97-AF65-F5344CB8AC3E}">
        <p14:creationId xmlns:p14="http://schemas.microsoft.com/office/powerpoint/2010/main" val="87359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739FFF51-4F83-4E9D-98FC-E5A76D2CF266}"/>
              </a:ext>
            </a:extLst>
          </p:cNvPr>
          <p:cNvSpPr>
            <a:spLocks noGrp="1" noChangeArrowheads="1"/>
          </p:cNvSpPr>
          <p:nvPr>
            <p:ph type="title"/>
          </p:nvPr>
        </p:nvSpPr>
        <p:spPr/>
        <p:txBody>
          <a:bodyPr>
            <a:normAutofit fontScale="90000"/>
          </a:bodyPr>
          <a:lstStyle/>
          <a:p>
            <a:pPr eaLnBrk="1" hangingPunct="1">
              <a:defRPr/>
            </a:pPr>
            <a:r>
              <a:rPr lang="en-US" sz="3200" b="1"/>
              <a:t>Array</a:t>
            </a:r>
          </a:p>
        </p:txBody>
      </p:sp>
      <p:sp>
        <p:nvSpPr>
          <p:cNvPr id="7171" name="Rectangle 3">
            <a:extLst>
              <a:ext uri="{FF2B5EF4-FFF2-40B4-BE49-F238E27FC236}">
                <a16:creationId xmlns:a16="http://schemas.microsoft.com/office/drawing/2014/main" id="{7BA37615-7326-4D34-A110-E7C2A859FA2B}"/>
              </a:ext>
            </a:extLst>
          </p:cNvPr>
          <p:cNvSpPr>
            <a:spLocks noGrp="1" noChangeArrowheads="1"/>
          </p:cNvSpPr>
          <p:nvPr>
            <p:ph sz="quarter" idx="13"/>
          </p:nvPr>
        </p:nvSpPr>
        <p:spPr/>
        <p:txBody>
          <a:bodyPr>
            <a:normAutofit/>
          </a:bodyPr>
          <a:lstStyle/>
          <a:p>
            <a:pPr eaLnBrk="1" hangingPunct="1"/>
            <a:r>
              <a:rPr lang="en-US" altLang="en-US" sz="2000">
                <a:latin typeface="Arial" panose="020B0604020202020204" pitchFamily="34" charset="0"/>
                <a:cs typeface="Arial" panose="020B0604020202020204" pitchFamily="34" charset="0"/>
              </a:rPr>
              <a:t>A block of many variables of the same type</a:t>
            </a:r>
          </a:p>
          <a:p>
            <a:pPr eaLnBrk="1" hangingPunct="1"/>
            <a:r>
              <a:rPr lang="en-US" altLang="en-US" sz="2000">
                <a:latin typeface="Arial" panose="020B0604020202020204" pitchFamily="34" charset="0"/>
                <a:cs typeface="Arial" panose="020B0604020202020204" pitchFamily="34" charset="0"/>
              </a:rPr>
              <a:t>Array can be declared for any type</a:t>
            </a:r>
          </a:p>
          <a:p>
            <a:pPr lvl="1" eaLnBrk="1" hangingPunct="1"/>
            <a:r>
              <a:rPr lang="en-US" altLang="en-US" sz="2000">
                <a:latin typeface="Arial" panose="020B0604020202020204" pitchFamily="34" charset="0"/>
                <a:cs typeface="Arial" panose="020B0604020202020204" pitchFamily="34" charset="0"/>
              </a:rPr>
              <a:t>E.g. </a:t>
            </a:r>
            <a:r>
              <a:rPr lang="en-US" altLang="en-US" sz="2000">
                <a:solidFill>
                  <a:srgbClr val="3333FF"/>
                </a:solidFill>
                <a:latin typeface="Arial" panose="020B0604020202020204" pitchFamily="34" charset="0"/>
                <a:cs typeface="Arial" panose="020B0604020202020204" pitchFamily="34" charset="0"/>
              </a:rPr>
              <a:t>int</a:t>
            </a:r>
            <a:r>
              <a:rPr lang="en-US" altLang="en-US" sz="2000">
                <a:latin typeface="Arial" panose="020B0604020202020204" pitchFamily="34" charset="0"/>
                <a:cs typeface="Arial" panose="020B0604020202020204" pitchFamily="34" charset="0"/>
              </a:rPr>
              <a:t> A[10] is an array of 10 integers.</a:t>
            </a:r>
          </a:p>
          <a:p>
            <a:pPr eaLnBrk="1" hangingPunct="1"/>
            <a:r>
              <a:rPr lang="en-US" altLang="en-US" sz="2000">
                <a:latin typeface="Arial" panose="020B0604020202020204" pitchFamily="34" charset="0"/>
                <a:cs typeface="Arial" panose="020B0604020202020204" pitchFamily="34" charset="0"/>
              </a:rPr>
              <a:t>Examples:</a:t>
            </a:r>
          </a:p>
          <a:p>
            <a:pPr lvl="1" eaLnBrk="1" hangingPunct="1"/>
            <a:r>
              <a:rPr lang="en-US" altLang="en-US" sz="2000">
                <a:latin typeface="Arial" panose="020B0604020202020204" pitchFamily="34" charset="0"/>
                <a:cs typeface="Arial" panose="020B0604020202020204" pitchFamily="34" charset="0"/>
              </a:rPr>
              <a:t>list of students’ marks</a:t>
            </a:r>
          </a:p>
          <a:p>
            <a:pPr lvl="1" eaLnBrk="1" hangingPunct="1"/>
            <a:r>
              <a:rPr lang="en-US" altLang="en-US" sz="2000">
                <a:latin typeface="Arial" panose="020B0604020202020204" pitchFamily="34" charset="0"/>
                <a:cs typeface="Arial" panose="020B0604020202020204" pitchFamily="34" charset="0"/>
              </a:rPr>
              <a:t>series of numbers entered by user</a:t>
            </a:r>
          </a:p>
          <a:p>
            <a:pPr lvl="1" eaLnBrk="1" hangingPunct="1"/>
            <a:r>
              <a:rPr lang="en-US" altLang="en-US" sz="2000">
                <a:latin typeface="Arial" panose="020B0604020202020204" pitchFamily="34" charset="0"/>
                <a:cs typeface="Arial" panose="020B0604020202020204" pitchFamily="34" charset="0"/>
              </a:rPr>
              <a:t>vectors</a:t>
            </a:r>
          </a:p>
          <a:p>
            <a:pPr lvl="1" eaLnBrk="1" hangingPunct="1"/>
            <a:r>
              <a:rPr lang="en-US" altLang="en-US" sz="2000">
                <a:latin typeface="Arial" panose="020B0604020202020204" pitchFamily="34" charset="0"/>
                <a:cs typeface="Arial" panose="020B0604020202020204" pitchFamily="34" charset="0"/>
              </a:rPr>
              <a:t>matrices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BBFA12B-EE97-4BE7-9A65-96EC209F7924}"/>
              </a:ext>
            </a:extLst>
          </p:cNvPr>
          <p:cNvSpPr>
            <a:spLocks noGrp="1" noChangeArrowheads="1"/>
          </p:cNvSpPr>
          <p:nvPr>
            <p:ph type="title"/>
          </p:nvPr>
        </p:nvSpPr>
        <p:spPr/>
        <p:txBody>
          <a:bodyPr>
            <a:normAutofit fontScale="90000"/>
          </a:bodyPr>
          <a:lstStyle/>
          <a:p>
            <a:pPr eaLnBrk="1" hangingPunct="1">
              <a:defRPr/>
            </a:pPr>
            <a:r>
              <a:rPr lang="en-US" sz="3200" b="1">
                <a:latin typeface="Arial" panose="020B0604020202020204" pitchFamily="34" charset="0"/>
                <a:cs typeface="Arial" panose="020B0604020202020204" pitchFamily="34" charset="0"/>
              </a:rPr>
              <a:t>Arrays in Memory</a:t>
            </a:r>
          </a:p>
        </p:txBody>
      </p:sp>
      <p:sp>
        <p:nvSpPr>
          <p:cNvPr id="8195" name="Rectangle 4">
            <a:extLst>
              <a:ext uri="{FF2B5EF4-FFF2-40B4-BE49-F238E27FC236}">
                <a16:creationId xmlns:a16="http://schemas.microsoft.com/office/drawing/2014/main" id="{E9C18730-A67C-4CD8-86DC-FE20F9EC25D0}"/>
              </a:ext>
            </a:extLst>
          </p:cNvPr>
          <p:cNvSpPr>
            <a:spLocks noChangeArrowheads="1"/>
          </p:cNvSpPr>
          <p:nvPr/>
        </p:nvSpPr>
        <p:spPr bwMode="auto">
          <a:xfrm>
            <a:off x="685800" y="1295400"/>
            <a:ext cx="11167464"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lang="en-US" altLang="en-US" sz="2000">
                <a:latin typeface="Arial" panose="020B0604020202020204" pitchFamily="34" charset="0"/>
                <a:cs typeface="Arial" panose="020B0604020202020204" pitchFamily="34" charset="0"/>
              </a:rPr>
              <a:t>Sequence of variables of specified type</a:t>
            </a:r>
          </a:p>
          <a:p>
            <a:pPr eaLnBrk="1" hangingPunct="1">
              <a:spcBef>
                <a:spcPct val="20000"/>
              </a:spcBef>
              <a:buFontTx/>
              <a:buChar char="•"/>
            </a:pPr>
            <a:r>
              <a:rPr lang="en-US" altLang="en-US" sz="2000">
                <a:latin typeface="Arial" panose="020B0604020202020204" pitchFamily="34" charset="0"/>
                <a:cs typeface="Arial" panose="020B0604020202020204" pitchFamily="34" charset="0"/>
              </a:rPr>
              <a:t>The array variable itself holds the address in memory of beginning of sequence</a:t>
            </a:r>
          </a:p>
          <a:p>
            <a:pPr eaLnBrk="1" hangingPunct="1">
              <a:spcBef>
                <a:spcPct val="20000"/>
              </a:spcBef>
              <a:buFontTx/>
              <a:buChar char="•"/>
            </a:pPr>
            <a:r>
              <a:rPr lang="en-US" altLang="en-US" sz="2000">
                <a:latin typeface="Arial" panose="020B0604020202020204" pitchFamily="34" charset="0"/>
                <a:cs typeface="Arial" panose="020B0604020202020204" pitchFamily="34" charset="0"/>
              </a:rPr>
              <a:t>Example:</a:t>
            </a:r>
          </a:p>
          <a:p>
            <a:pPr eaLnBrk="1" hangingPunct="1">
              <a:spcBef>
                <a:spcPct val="20000"/>
              </a:spcBef>
            </a:pPr>
            <a:r>
              <a:rPr lang="en-US" altLang="en-US" sz="2000">
                <a:latin typeface="Arial" panose="020B0604020202020204" pitchFamily="34" charset="0"/>
                <a:cs typeface="Arial" panose="020B0604020202020204" pitchFamily="34" charset="0"/>
              </a:rPr>
              <a:t>   </a:t>
            </a:r>
            <a:r>
              <a:rPr lang="en-US" altLang="en-US" sz="2000" b="1">
                <a:latin typeface="Arial" panose="020B0604020202020204" pitchFamily="34" charset="0"/>
                <a:cs typeface="Arial" panose="020B0604020202020204" pitchFamily="34" charset="0"/>
              </a:rPr>
              <a:t>double S[10];</a:t>
            </a:r>
            <a:r>
              <a:rPr lang="en-US" altLang="en-US" sz="2000">
                <a:latin typeface="Arial" panose="020B0604020202020204" pitchFamily="34" charset="0"/>
                <a:cs typeface="Arial" panose="020B0604020202020204" pitchFamily="34" charset="0"/>
              </a:rPr>
              <a:t>  </a:t>
            </a:r>
          </a:p>
          <a:p>
            <a:pPr eaLnBrk="1" hangingPunct="1">
              <a:spcBef>
                <a:spcPct val="20000"/>
              </a:spcBef>
            </a:pPr>
            <a:endParaRPr lang="en-US" altLang="en-US" sz="2000">
              <a:latin typeface="Arial" panose="020B0604020202020204" pitchFamily="34" charset="0"/>
              <a:cs typeface="Arial" panose="020B0604020202020204" pitchFamily="34" charset="0"/>
            </a:endParaRPr>
          </a:p>
          <a:p>
            <a:pPr eaLnBrk="1" hangingPunct="1">
              <a:spcBef>
                <a:spcPct val="20000"/>
              </a:spcBef>
            </a:pPr>
            <a:endParaRPr lang="en-US" altLang="en-US" sz="2000">
              <a:latin typeface="Arial" panose="020B0604020202020204" pitchFamily="34" charset="0"/>
              <a:cs typeface="Arial" panose="020B0604020202020204" pitchFamily="34" charset="0"/>
            </a:endParaRPr>
          </a:p>
          <a:p>
            <a:pPr eaLnBrk="1" hangingPunct="1">
              <a:spcBef>
                <a:spcPct val="20000"/>
              </a:spcBef>
            </a:pPr>
            <a:endParaRPr lang="en-US" altLang="en-US" sz="2000">
              <a:latin typeface="Arial" panose="020B0604020202020204" pitchFamily="34" charset="0"/>
              <a:cs typeface="Arial" panose="020B0604020202020204" pitchFamily="34" charset="0"/>
            </a:endParaRPr>
          </a:p>
          <a:p>
            <a:pPr eaLnBrk="1" hangingPunct="1">
              <a:spcBef>
                <a:spcPct val="20000"/>
              </a:spcBef>
            </a:pPr>
            <a:endParaRPr lang="en-US" altLang="en-US" sz="2000">
              <a:latin typeface="Arial" panose="020B0604020202020204" pitchFamily="34" charset="0"/>
              <a:cs typeface="Arial" panose="020B0604020202020204" pitchFamily="34" charset="0"/>
            </a:endParaRPr>
          </a:p>
          <a:p>
            <a:pPr eaLnBrk="1" hangingPunct="1">
              <a:spcBef>
                <a:spcPct val="20000"/>
              </a:spcBef>
            </a:pPr>
            <a:endParaRPr lang="en-US" altLang="en-US" sz="2000">
              <a:latin typeface="Arial" panose="020B0604020202020204" pitchFamily="34" charset="0"/>
              <a:cs typeface="Arial" panose="020B0604020202020204" pitchFamily="34" charset="0"/>
            </a:endParaRPr>
          </a:p>
          <a:p>
            <a:pPr eaLnBrk="1" hangingPunct="1">
              <a:spcBef>
                <a:spcPct val="20000"/>
              </a:spcBef>
              <a:buFontTx/>
              <a:buChar char="•"/>
            </a:pPr>
            <a:r>
              <a:rPr lang="en-US" altLang="en-US" sz="2000">
                <a:latin typeface="Arial" panose="020B0604020202020204" pitchFamily="34" charset="0"/>
                <a:cs typeface="Arial" panose="020B0604020202020204" pitchFamily="34" charset="0"/>
              </a:rPr>
              <a:t>The k-</a:t>
            </a:r>
            <a:r>
              <a:rPr lang="en-US" altLang="en-US" sz="2000" err="1">
                <a:latin typeface="Arial" panose="020B0604020202020204" pitchFamily="34" charset="0"/>
                <a:cs typeface="Arial" panose="020B0604020202020204" pitchFamily="34" charset="0"/>
              </a:rPr>
              <a:t>th</a:t>
            </a:r>
            <a:r>
              <a:rPr lang="en-US" altLang="en-US" sz="2000">
                <a:latin typeface="Arial" panose="020B0604020202020204" pitchFamily="34" charset="0"/>
                <a:cs typeface="Arial" panose="020B0604020202020204" pitchFamily="34" charset="0"/>
              </a:rPr>
              <a:t> element of array A is specified by A[k-1]   </a:t>
            </a:r>
            <a:r>
              <a:rPr lang="en-US" altLang="en-US" sz="2000" b="1">
                <a:solidFill>
                  <a:srgbClr val="3333FF"/>
                </a:solidFill>
                <a:latin typeface="Arial" panose="020B0604020202020204" pitchFamily="34" charset="0"/>
                <a:cs typeface="Arial" panose="020B0604020202020204" pitchFamily="34" charset="0"/>
              </a:rPr>
              <a:t>(0-based)</a:t>
            </a:r>
          </a:p>
          <a:p>
            <a:pPr eaLnBrk="1" hangingPunct="1">
              <a:spcBef>
                <a:spcPct val="20000"/>
              </a:spcBef>
              <a:buFontTx/>
              <a:buChar char="•"/>
            </a:pPr>
            <a:endParaRPr lang="en-US" altLang="en-US" sz="2000" b="1">
              <a:solidFill>
                <a:schemeClr val="accent1"/>
              </a:solidFill>
              <a:latin typeface="Arial" panose="020B0604020202020204" pitchFamily="34" charset="0"/>
              <a:cs typeface="Arial" panose="020B0604020202020204" pitchFamily="34" charset="0"/>
            </a:endParaRPr>
          </a:p>
        </p:txBody>
      </p:sp>
      <p:sp>
        <p:nvSpPr>
          <p:cNvPr id="8196" name="Rectangle 5">
            <a:extLst>
              <a:ext uri="{FF2B5EF4-FFF2-40B4-BE49-F238E27FC236}">
                <a16:creationId xmlns:a16="http://schemas.microsoft.com/office/drawing/2014/main" id="{99DC83C0-AC0F-4BC6-819F-E255A1B18BA5}"/>
              </a:ext>
            </a:extLst>
          </p:cNvPr>
          <p:cNvSpPr>
            <a:spLocks noChangeArrowheads="1"/>
          </p:cNvSpPr>
          <p:nvPr/>
        </p:nvSpPr>
        <p:spPr bwMode="auto">
          <a:xfrm>
            <a:off x="36728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7" name="Rectangle 6">
            <a:extLst>
              <a:ext uri="{FF2B5EF4-FFF2-40B4-BE49-F238E27FC236}">
                <a16:creationId xmlns:a16="http://schemas.microsoft.com/office/drawing/2014/main" id="{FE32479B-9A49-41EC-B7EC-3237CB22459A}"/>
              </a:ext>
            </a:extLst>
          </p:cNvPr>
          <p:cNvSpPr>
            <a:spLocks noChangeArrowheads="1"/>
          </p:cNvSpPr>
          <p:nvPr/>
        </p:nvSpPr>
        <p:spPr bwMode="auto">
          <a:xfrm>
            <a:off x="41300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8" name="Rectangle 7">
            <a:extLst>
              <a:ext uri="{FF2B5EF4-FFF2-40B4-BE49-F238E27FC236}">
                <a16:creationId xmlns:a16="http://schemas.microsoft.com/office/drawing/2014/main" id="{DBFAAEC1-450B-4587-81F7-2465982B6200}"/>
              </a:ext>
            </a:extLst>
          </p:cNvPr>
          <p:cNvSpPr>
            <a:spLocks noChangeArrowheads="1"/>
          </p:cNvSpPr>
          <p:nvPr/>
        </p:nvSpPr>
        <p:spPr bwMode="auto">
          <a:xfrm>
            <a:off x="45872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199" name="Rectangle 8">
            <a:extLst>
              <a:ext uri="{FF2B5EF4-FFF2-40B4-BE49-F238E27FC236}">
                <a16:creationId xmlns:a16="http://schemas.microsoft.com/office/drawing/2014/main" id="{AAD460E9-B3D3-4C9C-9D27-3CBC361CB87F}"/>
              </a:ext>
            </a:extLst>
          </p:cNvPr>
          <p:cNvSpPr>
            <a:spLocks noChangeArrowheads="1"/>
          </p:cNvSpPr>
          <p:nvPr/>
        </p:nvSpPr>
        <p:spPr bwMode="auto">
          <a:xfrm>
            <a:off x="50444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0" name="Rectangle 9">
            <a:extLst>
              <a:ext uri="{FF2B5EF4-FFF2-40B4-BE49-F238E27FC236}">
                <a16:creationId xmlns:a16="http://schemas.microsoft.com/office/drawing/2014/main" id="{A3551D04-7A3B-426D-82A3-D883519DD96F}"/>
              </a:ext>
            </a:extLst>
          </p:cNvPr>
          <p:cNvSpPr>
            <a:spLocks noChangeArrowheads="1"/>
          </p:cNvSpPr>
          <p:nvPr/>
        </p:nvSpPr>
        <p:spPr bwMode="auto">
          <a:xfrm>
            <a:off x="55016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1" name="Rectangle 10">
            <a:extLst>
              <a:ext uri="{FF2B5EF4-FFF2-40B4-BE49-F238E27FC236}">
                <a16:creationId xmlns:a16="http://schemas.microsoft.com/office/drawing/2014/main" id="{94170D75-07AC-45C3-9143-8173F8365C88}"/>
              </a:ext>
            </a:extLst>
          </p:cNvPr>
          <p:cNvSpPr>
            <a:spLocks noChangeArrowheads="1"/>
          </p:cNvSpPr>
          <p:nvPr/>
        </p:nvSpPr>
        <p:spPr bwMode="auto">
          <a:xfrm>
            <a:off x="59588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2" name="Rectangle 11">
            <a:extLst>
              <a:ext uri="{FF2B5EF4-FFF2-40B4-BE49-F238E27FC236}">
                <a16:creationId xmlns:a16="http://schemas.microsoft.com/office/drawing/2014/main" id="{E5F4EB0A-1A3D-4FB1-8FCB-C2BF496A5FD4}"/>
              </a:ext>
            </a:extLst>
          </p:cNvPr>
          <p:cNvSpPr>
            <a:spLocks noChangeArrowheads="1"/>
          </p:cNvSpPr>
          <p:nvPr/>
        </p:nvSpPr>
        <p:spPr bwMode="auto">
          <a:xfrm>
            <a:off x="64160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3" name="Rectangle 12">
            <a:extLst>
              <a:ext uri="{FF2B5EF4-FFF2-40B4-BE49-F238E27FC236}">
                <a16:creationId xmlns:a16="http://schemas.microsoft.com/office/drawing/2014/main" id="{C36C4711-4CC6-46D0-B4FF-AE091800F312}"/>
              </a:ext>
            </a:extLst>
          </p:cNvPr>
          <p:cNvSpPr>
            <a:spLocks noChangeArrowheads="1"/>
          </p:cNvSpPr>
          <p:nvPr/>
        </p:nvSpPr>
        <p:spPr bwMode="auto">
          <a:xfrm>
            <a:off x="68732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4" name="Rectangle 13">
            <a:extLst>
              <a:ext uri="{FF2B5EF4-FFF2-40B4-BE49-F238E27FC236}">
                <a16:creationId xmlns:a16="http://schemas.microsoft.com/office/drawing/2014/main" id="{92C146C2-50A2-4D0E-B0FB-6C3100DEA428}"/>
              </a:ext>
            </a:extLst>
          </p:cNvPr>
          <p:cNvSpPr>
            <a:spLocks noChangeArrowheads="1"/>
          </p:cNvSpPr>
          <p:nvPr/>
        </p:nvSpPr>
        <p:spPr bwMode="auto">
          <a:xfrm>
            <a:off x="73304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5" name="Rectangle 14">
            <a:extLst>
              <a:ext uri="{FF2B5EF4-FFF2-40B4-BE49-F238E27FC236}">
                <a16:creationId xmlns:a16="http://schemas.microsoft.com/office/drawing/2014/main" id="{8AB1F53A-24BA-41CC-825E-B1C00750F89D}"/>
              </a:ext>
            </a:extLst>
          </p:cNvPr>
          <p:cNvSpPr>
            <a:spLocks noChangeArrowheads="1"/>
          </p:cNvSpPr>
          <p:nvPr/>
        </p:nvSpPr>
        <p:spPr bwMode="auto">
          <a:xfrm>
            <a:off x="77876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06" name="Text Box 15">
            <a:extLst>
              <a:ext uri="{FF2B5EF4-FFF2-40B4-BE49-F238E27FC236}">
                <a16:creationId xmlns:a16="http://schemas.microsoft.com/office/drawing/2014/main" id="{AB320853-ACAB-4F7D-9141-368BAC1F90FB}"/>
              </a:ext>
            </a:extLst>
          </p:cNvPr>
          <p:cNvSpPr txBox="1">
            <a:spLocks noChangeArrowheads="1"/>
          </p:cNvSpPr>
          <p:nvPr/>
        </p:nvSpPr>
        <p:spPr bwMode="auto">
          <a:xfrm>
            <a:off x="37490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0</a:t>
            </a:r>
          </a:p>
        </p:txBody>
      </p:sp>
      <p:sp>
        <p:nvSpPr>
          <p:cNvPr id="8207" name="Text Box 16">
            <a:extLst>
              <a:ext uri="{FF2B5EF4-FFF2-40B4-BE49-F238E27FC236}">
                <a16:creationId xmlns:a16="http://schemas.microsoft.com/office/drawing/2014/main" id="{14998916-EE63-4868-BEA0-4DEAEC2AB3B6}"/>
              </a:ext>
            </a:extLst>
          </p:cNvPr>
          <p:cNvSpPr txBox="1">
            <a:spLocks noChangeArrowheads="1"/>
          </p:cNvSpPr>
          <p:nvPr/>
        </p:nvSpPr>
        <p:spPr bwMode="auto">
          <a:xfrm>
            <a:off x="42062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1</a:t>
            </a:r>
          </a:p>
        </p:txBody>
      </p:sp>
      <p:sp>
        <p:nvSpPr>
          <p:cNvPr id="8208" name="Text Box 17">
            <a:extLst>
              <a:ext uri="{FF2B5EF4-FFF2-40B4-BE49-F238E27FC236}">
                <a16:creationId xmlns:a16="http://schemas.microsoft.com/office/drawing/2014/main" id="{270CA8FB-1261-4588-8340-0D0544B3EAAD}"/>
              </a:ext>
            </a:extLst>
          </p:cNvPr>
          <p:cNvSpPr txBox="1">
            <a:spLocks noChangeArrowheads="1"/>
          </p:cNvSpPr>
          <p:nvPr/>
        </p:nvSpPr>
        <p:spPr bwMode="auto">
          <a:xfrm>
            <a:off x="46634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2</a:t>
            </a:r>
          </a:p>
        </p:txBody>
      </p:sp>
      <p:sp>
        <p:nvSpPr>
          <p:cNvPr id="8209" name="Text Box 18">
            <a:extLst>
              <a:ext uri="{FF2B5EF4-FFF2-40B4-BE49-F238E27FC236}">
                <a16:creationId xmlns:a16="http://schemas.microsoft.com/office/drawing/2014/main" id="{DE697466-8BBF-4CC9-AB6B-56E5BD80B4AD}"/>
              </a:ext>
            </a:extLst>
          </p:cNvPr>
          <p:cNvSpPr txBox="1">
            <a:spLocks noChangeArrowheads="1"/>
          </p:cNvSpPr>
          <p:nvPr/>
        </p:nvSpPr>
        <p:spPr bwMode="auto">
          <a:xfrm>
            <a:off x="51206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3</a:t>
            </a:r>
          </a:p>
        </p:txBody>
      </p:sp>
      <p:sp>
        <p:nvSpPr>
          <p:cNvPr id="8210" name="Text Box 19">
            <a:extLst>
              <a:ext uri="{FF2B5EF4-FFF2-40B4-BE49-F238E27FC236}">
                <a16:creationId xmlns:a16="http://schemas.microsoft.com/office/drawing/2014/main" id="{A2C5877A-F0DF-4521-9E6C-C68ABB76B298}"/>
              </a:ext>
            </a:extLst>
          </p:cNvPr>
          <p:cNvSpPr txBox="1">
            <a:spLocks noChangeArrowheads="1"/>
          </p:cNvSpPr>
          <p:nvPr/>
        </p:nvSpPr>
        <p:spPr bwMode="auto">
          <a:xfrm>
            <a:off x="55778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4</a:t>
            </a:r>
          </a:p>
        </p:txBody>
      </p:sp>
      <p:sp>
        <p:nvSpPr>
          <p:cNvPr id="8211" name="Text Box 20">
            <a:extLst>
              <a:ext uri="{FF2B5EF4-FFF2-40B4-BE49-F238E27FC236}">
                <a16:creationId xmlns:a16="http://schemas.microsoft.com/office/drawing/2014/main" id="{038F6427-C620-443B-8707-9526DF4DEF91}"/>
              </a:ext>
            </a:extLst>
          </p:cNvPr>
          <p:cNvSpPr txBox="1">
            <a:spLocks noChangeArrowheads="1"/>
          </p:cNvSpPr>
          <p:nvPr/>
        </p:nvSpPr>
        <p:spPr bwMode="auto">
          <a:xfrm>
            <a:off x="60350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5</a:t>
            </a:r>
          </a:p>
        </p:txBody>
      </p:sp>
      <p:sp>
        <p:nvSpPr>
          <p:cNvPr id="8212" name="Text Box 21">
            <a:extLst>
              <a:ext uri="{FF2B5EF4-FFF2-40B4-BE49-F238E27FC236}">
                <a16:creationId xmlns:a16="http://schemas.microsoft.com/office/drawing/2014/main" id="{27BE7797-34D1-4C5C-B392-794DDBCFC921}"/>
              </a:ext>
            </a:extLst>
          </p:cNvPr>
          <p:cNvSpPr txBox="1">
            <a:spLocks noChangeArrowheads="1"/>
          </p:cNvSpPr>
          <p:nvPr/>
        </p:nvSpPr>
        <p:spPr bwMode="auto">
          <a:xfrm>
            <a:off x="64922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6</a:t>
            </a:r>
          </a:p>
        </p:txBody>
      </p:sp>
      <p:sp>
        <p:nvSpPr>
          <p:cNvPr id="8213" name="Text Box 22">
            <a:extLst>
              <a:ext uri="{FF2B5EF4-FFF2-40B4-BE49-F238E27FC236}">
                <a16:creationId xmlns:a16="http://schemas.microsoft.com/office/drawing/2014/main" id="{A86F5CB0-CAD8-41B4-B273-784DD0B5A979}"/>
              </a:ext>
            </a:extLst>
          </p:cNvPr>
          <p:cNvSpPr txBox="1">
            <a:spLocks noChangeArrowheads="1"/>
          </p:cNvSpPr>
          <p:nvPr/>
        </p:nvSpPr>
        <p:spPr bwMode="auto">
          <a:xfrm>
            <a:off x="69494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7</a:t>
            </a:r>
          </a:p>
        </p:txBody>
      </p:sp>
      <p:sp>
        <p:nvSpPr>
          <p:cNvPr id="8214" name="Text Box 23">
            <a:extLst>
              <a:ext uri="{FF2B5EF4-FFF2-40B4-BE49-F238E27FC236}">
                <a16:creationId xmlns:a16="http://schemas.microsoft.com/office/drawing/2014/main" id="{BD8383D3-0809-4D65-B985-339E3160D93F}"/>
              </a:ext>
            </a:extLst>
          </p:cNvPr>
          <p:cNvSpPr txBox="1">
            <a:spLocks noChangeArrowheads="1"/>
          </p:cNvSpPr>
          <p:nvPr/>
        </p:nvSpPr>
        <p:spPr bwMode="auto">
          <a:xfrm>
            <a:off x="74066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8</a:t>
            </a:r>
          </a:p>
        </p:txBody>
      </p:sp>
      <p:sp>
        <p:nvSpPr>
          <p:cNvPr id="8215" name="Text Box 24">
            <a:extLst>
              <a:ext uri="{FF2B5EF4-FFF2-40B4-BE49-F238E27FC236}">
                <a16:creationId xmlns:a16="http://schemas.microsoft.com/office/drawing/2014/main" id="{66E451CF-7A08-496C-89B7-CA3705823772}"/>
              </a:ext>
            </a:extLst>
          </p:cNvPr>
          <p:cNvSpPr txBox="1">
            <a:spLocks noChangeArrowheads="1"/>
          </p:cNvSpPr>
          <p:nvPr/>
        </p:nvSpPr>
        <p:spPr bwMode="auto">
          <a:xfrm>
            <a:off x="78638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9</a:t>
            </a:r>
          </a:p>
        </p:txBody>
      </p:sp>
      <p:sp>
        <p:nvSpPr>
          <p:cNvPr id="8216" name="Text Box 25">
            <a:extLst>
              <a:ext uri="{FF2B5EF4-FFF2-40B4-BE49-F238E27FC236}">
                <a16:creationId xmlns:a16="http://schemas.microsoft.com/office/drawing/2014/main" id="{2A49B71F-9BB3-4645-AD06-480BDDE244C6}"/>
              </a:ext>
            </a:extLst>
          </p:cNvPr>
          <p:cNvSpPr txBox="1">
            <a:spLocks noChangeArrowheads="1"/>
          </p:cNvSpPr>
          <p:nvPr/>
        </p:nvSpPr>
        <p:spPr bwMode="auto">
          <a:xfrm>
            <a:off x="3215640" y="3779042"/>
            <a:ext cx="304800" cy="369888"/>
          </a:xfrm>
          <a:prstGeom prst="rect">
            <a:avLst/>
          </a:prstGeom>
          <a:solidFill>
            <a:schemeClr val="accent1"/>
          </a:solidFill>
          <a:ln w="3175">
            <a:solidFill>
              <a:schemeClr val="tx1"/>
            </a:solidFill>
            <a:miter lim="800000"/>
            <a:headEnd/>
            <a:tailEnd/>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S</a:t>
            </a:r>
          </a:p>
        </p:txBody>
      </p:sp>
      <p:cxnSp>
        <p:nvCxnSpPr>
          <p:cNvPr id="8217" name="AutoShape 26">
            <a:extLst>
              <a:ext uri="{FF2B5EF4-FFF2-40B4-BE49-F238E27FC236}">
                <a16:creationId xmlns:a16="http://schemas.microsoft.com/office/drawing/2014/main" id="{1CF4CFA2-1FDB-44E5-B0C2-3B1ABD0F748C}"/>
              </a:ext>
            </a:extLst>
          </p:cNvPr>
          <p:cNvCxnSpPr>
            <a:cxnSpLocks noChangeShapeType="1"/>
            <a:stCxn id="8216" idx="3"/>
            <a:endCxn id="8196" idx="2"/>
          </p:cNvCxnSpPr>
          <p:nvPr/>
        </p:nvCxnSpPr>
        <p:spPr bwMode="auto">
          <a:xfrm flipV="1">
            <a:off x="3520440" y="3626642"/>
            <a:ext cx="381000" cy="33813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18" name="Rectangle 27">
            <a:extLst>
              <a:ext uri="{FF2B5EF4-FFF2-40B4-BE49-F238E27FC236}">
                <a16:creationId xmlns:a16="http://schemas.microsoft.com/office/drawing/2014/main" id="{5B57A57C-9AF5-4FF7-A390-E8EECC0946A1}"/>
              </a:ext>
            </a:extLst>
          </p:cNvPr>
          <p:cNvSpPr>
            <a:spLocks noChangeArrowheads="1"/>
          </p:cNvSpPr>
          <p:nvPr/>
        </p:nvSpPr>
        <p:spPr bwMode="auto">
          <a:xfrm>
            <a:off x="82448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19" name="Rectangle 28">
            <a:extLst>
              <a:ext uri="{FF2B5EF4-FFF2-40B4-BE49-F238E27FC236}">
                <a16:creationId xmlns:a16="http://schemas.microsoft.com/office/drawing/2014/main" id="{5ACEB78F-A0F5-493C-B8C2-CDC3B97010F0}"/>
              </a:ext>
            </a:extLst>
          </p:cNvPr>
          <p:cNvSpPr>
            <a:spLocks noChangeArrowheads="1"/>
          </p:cNvSpPr>
          <p:nvPr/>
        </p:nvSpPr>
        <p:spPr bwMode="auto">
          <a:xfrm>
            <a:off x="3215640" y="3245642"/>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220" name="Text Box 29">
            <a:extLst>
              <a:ext uri="{FF2B5EF4-FFF2-40B4-BE49-F238E27FC236}">
                <a16:creationId xmlns:a16="http://schemas.microsoft.com/office/drawing/2014/main" id="{D58E727D-5690-4E15-995F-62BCC4FACE9E}"/>
              </a:ext>
            </a:extLst>
          </p:cNvPr>
          <p:cNvSpPr txBox="1">
            <a:spLocks noChangeArrowheads="1"/>
          </p:cNvSpPr>
          <p:nvPr/>
        </p:nvSpPr>
        <p:spPr bwMode="auto">
          <a:xfrm>
            <a:off x="82448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
        <p:nvSpPr>
          <p:cNvPr id="8221" name="Text Box 30">
            <a:extLst>
              <a:ext uri="{FF2B5EF4-FFF2-40B4-BE49-F238E27FC236}">
                <a16:creationId xmlns:a16="http://schemas.microsoft.com/office/drawing/2014/main" id="{9C4062DB-79C4-4979-8FD0-6BC4D4D89CF2}"/>
              </a:ext>
            </a:extLst>
          </p:cNvPr>
          <p:cNvSpPr txBox="1">
            <a:spLocks noChangeArrowheads="1"/>
          </p:cNvSpPr>
          <p:nvPr/>
        </p:nvSpPr>
        <p:spPr bwMode="auto">
          <a:xfrm>
            <a:off x="3291840" y="3245643"/>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9AA-FF0F-D760-3000-5CED63914379}"/>
              </a:ext>
            </a:extLst>
          </p:cNvPr>
          <p:cNvSpPr>
            <a:spLocks noGrp="1"/>
          </p:cNvSpPr>
          <p:nvPr>
            <p:ph type="title"/>
          </p:nvPr>
        </p:nvSpPr>
        <p:spPr/>
        <p:txBody>
          <a:bodyPr/>
          <a:lstStyle/>
          <a:p>
            <a:r>
              <a:rPr lang="en-US" sz="2800" b="1"/>
              <a:t>Example - reverse</a:t>
            </a:r>
            <a:endParaRPr lang="en-US"/>
          </a:p>
        </p:txBody>
      </p:sp>
      <p:sp>
        <p:nvSpPr>
          <p:cNvPr id="3" name="Text Placeholder 2">
            <a:extLst>
              <a:ext uri="{FF2B5EF4-FFF2-40B4-BE49-F238E27FC236}">
                <a16:creationId xmlns:a16="http://schemas.microsoft.com/office/drawing/2014/main" id="{7E3430C1-9E91-C702-01F0-4E1D48C3F57B}"/>
              </a:ext>
            </a:extLst>
          </p:cNvPr>
          <p:cNvSpPr>
            <a:spLocks noGrp="1"/>
          </p:cNvSpPr>
          <p:nvPr>
            <p:ph sz="quarter" idx="13"/>
          </p:nvPr>
        </p:nvSpPr>
        <p:spPr/>
        <p:txBody>
          <a:bodyPr/>
          <a:lstStyle/>
          <a:p>
            <a:r>
              <a:rPr lang="en-US" b="0" i="0">
                <a:effectLst/>
                <a:latin typeface="Söhne"/>
              </a:rPr>
              <a:t>Example 1. </a:t>
            </a:r>
          </a:p>
          <a:p>
            <a:r>
              <a:rPr lang="en-US" b="0" i="0">
                <a:effectLst/>
                <a:latin typeface="Söhne"/>
              </a:rPr>
              <a:t>Write a program that takes input of an array of 10 integer numbers from the keyboard and prints the entered values in reverse order. </a:t>
            </a:r>
            <a:endParaRPr lang="en-US"/>
          </a:p>
        </p:txBody>
      </p:sp>
      <p:sp>
        <p:nvSpPr>
          <p:cNvPr id="5" name="TextBox 4">
            <a:extLst>
              <a:ext uri="{FF2B5EF4-FFF2-40B4-BE49-F238E27FC236}">
                <a16:creationId xmlns:a16="http://schemas.microsoft.com/office/drawing/2014/main" id="{4BEF9B3B-D20D-D9E7-77E5-C034F2E1F7E8}"/>
              </a:ext>
            </a:extLst>
          </p:cNvPr>
          <p:cNvSpPr txBox="1"/>
          <p:nvPr/>
        </p:nvSpPr>
        <p:spPr>
          <a:xfrm>
            <a:off x="5088990" y="2016948"/>
            <a:ext cx="6261354" cy="4031873"/>
          </a:xfrm>
          <a:prstGeom prst="rect">
            <a:avLst/>
          </a:prstGeom>
          <a:solidFill>
            <a:schemeClr val="accent1">
              <a:lumMod val="20000"/>
              <a:lumOff val="80000"/>
            </a:schemeClr>
          </a:solidFill>
          <a:ln w="28575">
            <a:solidFill>
              <a:schemeClr val="accent1"/>
            </a:solidFill>
          </a:ln>
        </p:spPr>
        <p:txBody>
          <a:bodyPr wrap="square">
            <a:spAutoFit/>
          </a:bodyPr>
          <a:lstStyle/>
          <a:p>
            <a:r>
              <a:rPr lang="en-US" sz="1600">
                <a:solidFill>
                  <a:srgbClr val="808080"/>
                </a:solidFill>
                <a:latin typeface="Cascadia Mono" panose="020B0609020000020004" pitchFamily="49" charset="0"/>
              </a:rPr>
              <a:t>#include</a:t>
            </a:r>
            <a:r>
              <a:rPr lang="en-US" sz="1600">
                <a:solidFill>
                  <a:srgbClr val="000000"/>
                </a:solidFill>
                <a:latin typeface="Cascadia Mono" panose="020B0609020000020004" pitchFamily="49" charset="0"/>
              </a:rPr>
              <a:t> </a:t>
            </a:r>
            <a:r>
              <a:rPr lang="en-US" sz="1600">
                <a:solidFill>
                  <a:srgbClr val="A31515"/>
                </a:solidFill>
                <a:latin typeface="Cascadia Mono" panose="020B0609020000020004" pitchFamily="49" charset="0"/>
              </a:rPr>
              <a:t>&lt;</a:t>
            </a:r>
            <a:r>
              <a:rPr lang="en-US" sz="1600" err="1">
                <a:solidFill>
                  <a:srgbClr val="A31515"/>
                </a:solidFill>
                <a:latin typeface="Cascadia Mono" panose="020B0609020000020004" pitchFamily="49" charset="0"/>
              </a:rPr>
              <a:t>stdio.h</a:t>
            </a:r>
            <a:r>
              <a:rPr lang="en-US" sz="1600">
                <a:solidFill>
                  <a:srgbClr val="A31515"/>
                </a:solidFill>
                <a:latin typeface="Cascadia Mono" panose="020B0609020000020004" pitchFamily="49" charset="0"/>
              </a:rPr>
              <a:t>&gt;</a:t>
            </a:r>
            <a:endParaRPr lang="en-US" sz="1600">
              <a:solidFill>
                <a:srgbClr val="000000"/>
              </a:solidFill>
              <a:latin typeface="Cascadia Mono" panose="020B0609020000020004" pitchFamily="49" charset="0"/>
            </a:endParaRPr>
          </a:p>
          <a:p>
            <a:endParaRPr lang="en-US" sz="1600">
              <a:solidFill>
                <a:srgbClr val="000000"/>
              </a:solidFill>
              <a:latin typeface="Cascadia Mono" panose="020B0609020000020004" pitchFamily="49" charset="0"/>
            </a:endParaRPr>
          </a:p>
          <a:p>
            <a:r>
              <a:rPr lang="en-US" sz="1600">
                <a:solidFill>
                  <a:srgbClr val="0000FF"/>
                </a:solidFill>
                <a:latin typeface="Cascadia Mono" panose="020B0609020000020004" pitchFamily="49" charset="0"/>
              </a:rPr>
              <a:t>int</a:t>
            </a:r>
            <a:r>
              <a:rPr lang="en-US" sz="1600">
                <a:solidFill>
                  <a:srgbClr val="000000"/>
                </a:solidFill>
                <a:latin typeface="Cascadia Mono" panose="020B0609020000020004" pitchFamily="49" charset="0"/>
              </a:rPr>
              <a:t> main(</a:t>
            </a:r>
            <a:r>
              <a:rPr lang="en-US" sz="1600">
                <a:solidFill>
                  <a:srgbClr val="0000FF"/>
                </a:solidFill>
                <a:latin typeface="Cascadia Mono" panose="020B0609020000020004" pitchFamily="49" charset="0"/>
              </a:rPr>
              <a:t>void</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int</a:t>
            </a:r>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i</a:t>
            </a:r>
            <a:r>
              <a:rPr lang="en-US" sz="1600">
                <a:solidFill>
                  <a:srgbClr val="000000"/>
                </a:solidFill>
                <a:latin typeface="Cascadia Mono" panose="020B0609020000020004" pitchFamily="49" charset="0"/>
              </a:rPr>
              <a:t>, A[10];</a:t>
            </a:r>
          </a:p>
          <a:p>
            <a:endParaRPr lang="en-US" sz="1600">
              <a:solidFill>
                <a:srgbClr val="000000"/>
              </a:solidFill>
              <a:latin typeface="Cascadia Mono" panose="020B0609020000020004" pitchFamily="49" charset="0"/>
            </a:endParaRP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"please enter 10 numbers:\n"</a:t>
            </a:r>
            <a:r>
              <a:rPr lang="en-US" sz="1600">
                <a:solidFill>
                  <a:srgbClr val="000000"/>
                </a:solidFill>
                <a:latin typeface="Cascadia Mono" panose="020B0609020000020004" pitchFamily="49" charset="0"/>
              </a:rPr>
              <a:t>);</a:t>
            </a:r>
          </a:p>
          <a:p>
            <a:r>
              <a:rPr lang="nn-NO" sz="1600">
                <a:solidFill>
                  <a:srgbClr val="000000"/>
                </a:solidFill>
                <a:latin typeface="Cascadia Mono" panose="020B0609020000020004" pitchFamily="49" charset="0"/>
              </a:rPr>
              <a:t>    </a:t>
            </a:r>
            <a:r>
              <a:rPr lang="nn-NO" sz="1600">
                <a:solidFill>
                  <a:srgbClr val="0000FF"/>
                </a:solidFill>
                <a:latin typeface="Cascadia Mono" panose="020B0609020000020004" pitchFamily="49" charset="0"/>
              </a:rPr>
              <a:t>for</a:t>
            </a:r>
            <a:r>
              <a:rPr lang="nn-NO" sz="1600">
                <a:solidFill>
                  <a:srgbClr val="000000"/>
                </a:solidFill>
                <a:latin typeface="Cascadia Mono" panose="020B0609020000020004" pitchFamily="49" charset="0"/>
              </a:rPr>
              <a:t> (i = 0; i &lt; 10; i++)</a:t>
            </a: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scanf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"%d"</a:t>
            </a:r>
            <a:r>
              <a:rPr lang="en-US" sz="1600">
                <a:solidFill>
                  <a:srgbClr val="000000"/>
                </a:solidFill>
                <a:latin typeface="Cascadia Mono" panose="020B0609020000020004" pitchFamily="49" charset="0"/>
              </a:rPr>
              <a:t>, &amp;A[</a:t>
            </a:r>
            <a:r>
              <a:rPr lang="en-US" sz="1600" err="1">
                <a:solidFill>
                  <a:srgbClr val="000000"/>
                </a:solidFill>
                <a:latin typeface="Cascadia Mono" panose="020B0609020000020004" pitchFamily="49" charset="0"/>
              </a:rPr>
              <a:t>i</a:t>
            </a:r>
            <a:r>
              <a:rPr lang="en-US" sz="1600">
                <a:solidFill>
                  <a:srgbClr val="000000"/>
                </a:solidFill>
                <a:latin typeface="Cascadia Mono" panose="020B0609020000020004" pitchFamily="49" charset="0"/>
              </a:rPr>
              <a:t>]);</a:t>
            </a:r>
          </a:p>
          <a:p>
            <a:endParaRPr lang="en-US" sz="1600">
              <a:solidFill>
                <a:srgbClr val="000000"/>
              </a:solidFill>
              <a:latin typeface="Cascadia Mono" panose="020B0609020000020004" pitchFamily="49" charset="0"/>
            </a:endParaRP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"numbers in reversed order:\n"</a:t>
            </a:r>
            <a:r>
              <a:rPr lang="en-US" sz="1600">
                <a:solidFill>
                  <a:srgbClr val="000000"/>
                </a:solidFill>
                <a:latin typeface="Cascadia Mono" panose="020B0609020000020004" pitchFamily="49" charset="0"/>
              </a:rPr>
              <a:t>);</a:t>
            </a:r>
          </a:p>
          <a:p>
            <a:r>
              <a:rPr lang="nn-NO" sz="1600">
                <a:solidFill>
                  <a:srgbClr val="000000"/>
                </a:solidFill>
                <a:latin typeface="Cascadia Mono" panose="020B0609020000020004" pitchFamily="49" charset="0"/>
              </a:rPr>
              <a:t>    </a:t>
            </a:r>
            <a:r>
              <a:rPr lang="nn-NO" sz="1600">
                <a:solidFill>
                  <a:srgbClr val="0000FF"/>
                </a:solidFill>
                <a:latin typeface="Cascadia Mono" panose="020B0609020000020004" pitchFamily="49" charset="0"/>
              </a:rPr>
              <a:t>for</a:t>
            </a:r>
            <a:r>
              <a:rPr lang="nn-NO" sz="1600">
                <a:solidFill>
                  <a:srgbClr val="000000"/>
                </a:solidFill>
                <a:latin typeface="Cascadia Mono" panose="020B0609020000020004" pitchFamily="49" charset="0"/>
              </a:rPr>
              <a:t> (i = 9; i &gt;= 0; i--)</a:t>
            </a:r>
          </a:p>
          <a:p>
            <a:r>
              <a:rPr lang="pt-BR" sz="1600">
                <a:solidFill>
                  <a:srgbClr val="000000"/>
                </a:solidFill>
                <a:latin typeface="Cascadia Mono" panose="020B0609020000020004" pitchFamily="49" charset="0"/>
              </a:rPr>
              <a:t>        printf(</a:t>
            </a:r>
            <a:r>
              <a:rPr lang="pt-BR" sz="1600">
                <a:solidFill>
                  <a:srgbClr val="A31515"/>
                </a:solidFill>
                <a:latin typeface="Cascadia Mono" panose="020B0609020000020004" pitchFamily="49" charset="0"/>
              </a:rPr>
              <a:t>"%d\n"</a:t>
            </a:r>
            <a:r>
              <a:rPr lang="pt-BR" sz="1600">
                <a:solidFill>
                  <a:srgbClr val="000000"/>
                </a:solidFill>
                <a:latin typeface="Cascadia Mono" panose="020B0609020000020004" pitchFamily="49" charset="0"/>
              </a:rPr>
              <a:t>, A[i]);</a:t>
            </a:r>
          </a:p>
          <a:p>
            <a:endParaRPr lang="en-US" sz="1600">
              <a:solidFill>
                <a:srgbClr val="000000"/>
              </a:solidFill>
              <a:latin typeface="Cascadia Mono" panose="020B0609020000020004" pitchFamily="49" charset="0"/>
            </a:endParaRP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return</a:t>
            </a:r>
            <a:r>
              <a:rPr lang="en-US" sz="1600">
                <a:solidFill>
                  <a:srgbClr val="000000"/>
                </a:solidFill>
                <a:latin typeface="Cascadia Mono" panose="020B0609020000020004" pitchFamily="49" charset="0"/>
              </a:rPr>
              <a:t> 0;</a:t>
            </a:r>
          </a:p>
          <a:p>
            <a:r>
              <a:rPr lang="en-US" sz="1600">
                <a:solidFill>
                  <a:srgbClr val="000000"/>
                </a:solidFill>
                <a:latin typeface="Cascadia Mono" panose="020B0609020000020004" pitchFamily="49" charset="0"/>
              </a:rPr>
              <a:t>}</a:t>
            </a:r>
            <a:endParaRPr lang="en-US" sz="1600"/>
          </a:p>
        </p:txBody>
      </p:sp>
    </p:spTree>
    <p:extLst>
      <p:ext uri="{BB962C8B-B14F-4D97-AF65-F5344CB8AC3E}">
        <p14:creationId xmlns:p14="http://schemas.microsoft.com/office/powerpoint/2010/main" val="171673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A93-192E-5AF0-523E-E13459E5F5C7}"/>
              </a:ext>
            </a:extLst>
          </p:cNvPr>
          <p:cNvSpPr>
            <a:spLocks noGrp="1"/>
          </p:cNvSpPr>
          <p:nvPr>
            <p:ph type="title"/>
          </p:nvPr>
        </p:nvSpPr>
        <p:spPr/>
        <p:txBody>
          <a:bodyPr/>
          <a:lstStyle/>
          <a:p>
            <a:r>
              <a:rPr lang="en-US" sz="2800" b="1"/>
              <a:t>Example</a:t>
            </a:r>
            <a:endParaRPr lang="en-US"/>
          </a:p>
        </p:txBody>
      </p:sp>
      <p:sp>
        <p:nvSpPr>
          <p:cNvPr id="3" name="Text Placeholder 2">
            <a:extLst>
              <a:ext uri="{FF2B5EF4-FFF2-40B4-BE49-F238E27FC236}">
                <a16:creationId xmlns:a16="http://schemas.microsoft.com/office/drawing/2014/main" id="{036E8003-69C4-1A53-87BC-9AEDCAA18B9A}"/>
              </a:ext>
            </a:extLst>
          </p:cNvPr>
          <p:cNvSpPr>
            <a:spLocks noGrp="1"/>
          </p:cNvSpPr>
          <p:nvPr>
            <p:ph sz="quarter" idx="13"/>
          </p:nvPr>
        </p:nvSpPr>
        <p:spPr/>
        <p:txBody>
          <a:bodyPr/>
          <a:lstStyle/>
          <a:p>
            <a:r>
              <a:rPr lang="en-US" b="0" i="0">
                <a:effectLst/>
                <a:latin typeface="Söhne"/>
              </a:rPr>
              <a:t>Example 2. Write a program that inputs a string containing only lowercase letters. </a:t>
            </a:r>
            <a:br>
              <a:rPr lang="en-US" b="0" i="0">
                <a:effectLst/>
                <a:latin typeface="Söhne"/>
              </a:rPr>
            </a:br>
            <a:r>
              <a:rPr lang="en-US" b="0" i="0">
                <a:effectLst/>
                <a:latin typeface="Söhne"/>
              </a:rPr>
              <a:t>Print the frequency of each alphabetical character in the string, ignoring non-alphabetic characters.</a:t>
            </a:r>
            <a:endParaRPr lang="en-US"/>
          </a:p>
        </p:txBody>
      </p:sp>
      <p:sp>
        <p:nvSpPr>
          <p:cNvPr id="4" name="Text Box 5">
            <a:extLst>
              <a:ext uri="{FF2B5EF4-FFF2-40B4-BE49-F238E27FC236}">
                <a16:creationId xmlns:a16="http://schemas.microsoft.com/office/drawing/2014/main" id="{6486D9E5-83BF-285E-5FE7-7CD976656E4D}"/>
              </a:ext>
            </a:extLst>
          </p:cNvPr>
          <p:cNvSpPr txBox="1">
            <a:spLocks noChangeArrowheads="1"/>
          </p:cNvSpPr>
          <p:nvPr/>
        </p:nvSpPr>
        <p:spPr bwMode="auto">
          <a:xfrm>
            <a:off x="6550152" y="1889315"/>
            <a:ext cx="4989576" cy="2563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a:latin typeface="Tahoma" panose="020B0604030504040204" pitchFamily="34" charset="0"/>
                <a:cs typeface="Arial" panose="020B0604020202020204" pitchFamily="34" charset="0"/>
              </a:rPr>
              <a:t>The output for the input line:  “hello, world!”</a:t>
            </a:r>
            <a:br>
              <a:rPr lang="en-US" altLang="en-US">
                <a:latin typeface="Tahoma" panose="020B0604030504040204" pitchFamily="34" charset="0"/>
                <a:cs typeface="Arial" panose="020B0604020202020204" pitchFamily="34" charset="0"/>
              </a:rPr>
            </a:br>
            <a:br>
              <a:rPr lang="en-US" altLang="en-US">
                <a:latin typeface="Tahoma" panose="020B0604030504040204" pitchFamily="34" charset="0"/>
                <a:cs typeface="Arial" panose="020B0604020202020204" pitchFamily="34" charset="0"/>
              </a:rPr>
            </a:br>
            <a:r>
              <a:rPr lang="en-US" altLang="en-US">
                <a:latin typeface="Arial" panose="020B0604020202020204" pitchFamily="34" charset="0"/>
                <a:cs typeface="Arial" panose="020B0604020202020204" pitchFamily="34" charset="0"/>
              </a:rPr>
              <a:t>The letter 'd' appears 1 time(s).</a:t>
            </a:r>
          </a:p>
          <a:p>
            <a:pPr eaLnBrk="1" hangingPunct="1"/>
            <a:r>
              <a:rPr lang="en-US" altLang="en-US">
                <a:latin typeface="Arial" panose="020B0604020202020204" pitchFamily="34" charset="0"/>
                <a:cs typeface="Arial" panose="020B0604020202020204" pitchFamily="34" charset="0"/>
              </a:rPr>
              <a:t>The letter 'e' appears 1 time(s).</a:t>
            </a:r>
          </a:p>
          <a:p>
            <a:pPr eaLnBrk="1" hangingPunct="1"/>
            <a:r>
              <a:rPr lang="en-US" altLang="en-US">
                <a:latin typeface="Arial" panose="020B0604020202020204" pitchFamily="34" charset="0"/>
                <a:cs typeface="Arial" panose="020B0604020202020204" pitchFamily="34" charset="0"/>
              </a:rPr>
              <a:t>The letter 'h' appears 1 time(s).</a:t>
            </a:r>
          </a:p>
          <a:p>
            <a:pPr eaLnBrk="1" hangingPunct="1"/>
            <a:r>
              <a:rPr lang="en-US" altLang="en-US">
                <a:latin typeface="Arial" panose="020B0604020202020204" pitchFamily="34" charset="0"/>
                <a:cs typeface="Arial" panose="020B0604020202020204" pitchFamily="34" charset="0"/>
              </a:rPr>
              <a:t>The letter 'l' appears 3 time(s).</a:t>
            </a:r>
          </a:p>
          <a:p>
            <a:pPr eaLnBrk="1" hangingPunct="1"/>
            <a:r>
              <a:rPr lang="en-US" altLang="en-US">
                <a:latin typeface="Arial" panose="020B0604020202020204" pitchFamily="34" charset="0"/>
                <a:cs typeface="Arial" panose="020B0604020202020204" pitchFamily="34" charset="0"/>
              </a:rPr>
              <a:t>The letter 'o' appears 2 time(s).</a:t>
            </a:r>
          </a:p>
          <a:p>
            <a:pPr eaLnBrk="1" hangingPunct="1"/>
            <a:r>
              <a:rPr lang="en-US" altLang="en-US">
                <a:latin typeface="Arial" panose="020B0604020202020204" pitchFamily="34" charset="0"/>
                <a:cs typeface="Arial" panose="020B0604020202020204" pitchFamily="34" charset="0"/>
              </a:rPr>
              <a:t>The letter 'r' appears 1 time(s).</a:t>
            </a:r>
          </a:p>
          <a:p>
            <a:pPr eaLnBrk="1" hangingPunct="1"/>
            <a:r>
              <a:rPr lang="en-US" altLang="en-US">
                <a:latin typeface="Arial" panose="020B0604020202020204" pitchFamily="34" charset="0"/>
                <a:cs typeface="Arial" panose="020B0604020202020204" pitchFamily="34" charset="0"/>
              </a:rPr>
              <a:t>The letter 'w' appears 1 time(s).</a:t>
            </a:r>
          </a:p>
        </p:txBody>
      </p:sp>
      <p:sp>
        <p:nvSpPr>
          <p:cNvPr id="6" name="TextBox 5">
            <a:extLst>
              <a:ext uri="{FF2B5EF4-FFF2-40B4-BE49-F238E27FC236}">
                <a16:creationId xmlns:a16="http://schemas.microsoft.com/office/drawing/2014/main" id="{1717E7E3-3F66-306A-8CF9-25D0B8C1A773}"/>
              </a:ext>
            </a:extLst>
          </p:cNvPr>
          <p:cNvSpPr txBox="1"/>
          <p:nvPr/>
        </p:nvSpPr>
        <p:spPr>
          <a:xfrm>
            <a:off x="404622" y="3160467"/>
            <a:ext cx="5557674" cy="2585323"/>
          </a:xfrm>
          <a:prstGeom prst="rect">
            <a:avLst/>
          </a:prstGeom>
          <a:noFill/>
        </p:spPr>
        <p:txBody>
          <a:bodyPr wrap="square">
            <a:spAutoFit/>
          </a:bodyPr>
          <a:lstStyle/>
          <a:p>
            <a:r>
              <a:rPr lang="en-US"/>
              <a:t>Suggestion:</a:t>
            </a:r>
          </a:p>
          <a:p>
            <a:pPr marL="285750" indent="-285750">
              <a:buFont typeface="Arial" panose="020B0604020202020204" pitchFamily="34" charset="0"/>
              <a:buChar char="•"/>
            </a:pPr>
            <a:r>
              <a:rPr lang="en-US"/>
              <a:t>Use an array to count the frequency of appearance for each alphabetic character.</a:t>
            </a:r>
          </a:p>
          <a:p>
            <a:pPr marL="285750" indent="-285750">
              <a:buFont typeface="Arial" panose="020B0604020202020204" pitchFamily="34" charset="0"/>
              <a:buChar char="•"/>
            </a:pPr>
            <a:r>
              <a:rPr lang="en-US"/>
              <a:t>There are 26 lowercase alphabetical characters, create an integer array int count[26].</a:t>
            </a:r>
          </a:p>
          <a:p>
            <a:pPr marL="285750" indent="-285750">
              <a:buFont typeface="Arial" panose="020B0604020202020204" pitchFamily="34" charset="0"/>
              <a:buChar char="•"/>
            </a:pPr>
            <a:r>
              <a:rPr lang="en-US"/>
              <a:t>The character 'a' corresponds to the first element of the array with index 0.</a:t>
            </a:r>
          </a:p>
          <a:p>
            <a:pPr marL="285750" indent="-285750">
              <a:buFont typeface="Arial" panose="020B0604020202020204" pitchFamily="34" charset="0"/>
              <a:buChar char="•"/>
            </a:pPr>
            <a:r>
              <a:rPr lang="en-US"/>
              <a:t>Read the string by reading each character as an array or use available functions in the string library.</a:t>
            </a:r>
          </a:p>
        </p:txBody>
      </p:sp>
    </p:spTree>
    <p:extLst>
      <p:ext uri="{BB962C8B-B14F-4D97-AF65-F5344CB8AC3E}">
        <p14:creationId xmlns:p14="http://schemas.microsoft.com/office/powerpoint/2010/main" val="300004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BAD6-B34E-54AA-A31A-2998D70A2F9B}"/>
              </a:ext>
            </a:extLst>
          </p:cNvPr>
          <p:cNvSpPr>
            <a:spLocks noGrp="1"/>
          </p:cNvSpPr>
          <p:nvPr>
            <p:ph type="title"/>
          </p:nvPr>
        </p:nvSpPr>
        <p:spPr/>
        <p:txBody>
          <a:bodyPr/>
          <a:lstStyle/>
          <a:p>
            <a:r>
              <a:rPr lang="en-US" sz="2800" b="1"/>
              <a:t>Example</a:t>
            </a:r>
            <a:endParaRPr lang="en-US"/>
          </a:p>
        </p:txBody>
      </p:sp>
      <p:sp>
        <p:nvSpPr>
          <p:cNvPr id="4" name="Content Placeholder 3">
            <a:extLst>
              <a:ext uri="{FF2B5EF4-FFF2-40B4-BE49-F238E27FC236}">
                <a16:creationId xmlns:a16="http://schemas.microsoft.com/office/drawing/2014/main" id="{5000518F-3F0A-250A-ED67-9E8E62972358}"/>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B1544B63-B21B-BCFB-6965-F3F61AC93C73}"/>
              </a:ext>
            </a:extLst>
          </p:cNvPr>
          <p:cNvSpPr txBox="1"/>
          <p:nvPr/>
        </p:nvSpPr>
        <p:spPr>
          <a:xfrm>
            <a:off x="338737" y="1074321"/>
            <a:ext cx="11603328" cy="4893647"/>
          </a:xfrm>
          <a:prstGeom prst="rect">
            <a:avLst/>
          </a:prstGeom>
          <a:solidFill>
            <a:schemeClr val="accent1">
              <a:lumMod val="20000"/>
              <a:lumOff val="80000"/>
            </a:schemeClr>
          </a:solidFill>
        </p:spPr>
        <p:txBody>
          <a:bodyPr wrap="square">
            <a:spAutoFit/>
          </a:bodyPr>
          <a:lstStyle/>
          <a:p>
            <a:r>
              <a:rPr lang="en-US" sz="1300">
                <a:solidFill>
                  <a:srgbClr val="008000"/>
                </a:solidFill>
                <a:latin typeface="Cascadia Mono" panose="020B0609020000020004" pitchFamily="49" charset="0"/>
              </a:rPr>
              <a:t>// maximum size 26</a:t>
            </a:r>
            <a:endParaRPr lang="en-US" sz="1300">
              <a:solidFill>
                <a:srgbClr val="000000"/>
              </a:solidFill>
              <a:latin typeface="Cascadia Mono" panose="020B0609020000020004" pitchFamily="49" charset="0"/>
            </a:endParaRPr>
          </a:p>
          <a:p>
            <a:r>
              <a:rPr lang="en-US" sz="1300">
                <a:solidFill>
                  <a:srgbClr val="808080"/>
                </a:solidFill>
                <a:latin typeface="Cascadia Mono" panose="020B0609020000020004" pitchFamily="49" charset="0"/>
              </a:rPr>
              <a:t>#define</a:t>
            </a:r>
            <a:r>
              <a:rPr lang="en-US" sz="1300">
                <a:solidFill>
                  <a:srgbClr val="000000"/>
                </a:solidFill>
                <a:latin typeface="Cascadia Mono" panose="020B0609020000020004" pitchFamily="49" charset="0"/>
              </a:rPr>
              <a:t> </a:t>
            </a:r>
            <a:r>
              <a:rPr lang="en-US" sz="1300">
                <a:solidFill>
                  <a:srgbClr val="6F008A"/>
                </a:solidFill>
                <a:latin typeface="Cascadia Mono" panose="020B0609020000020004" pitchFamily="49" charset="0"/>
              </a:rPr>
              <a:t>ALPHABET_LEN</a:t>
            </a:r>
            <a:r>
              <a:rPr lang="en-US" sz="1300">
                <a:solidFill>
                  <a:srgbClr val="000000"/>
                </a:solidFill>
                <a:latin typeface="Cascadia Mono" panose="020B0609020000020004" pitchFamily="49" charset="0"/>
              </a:rPr>
              <a:t> 26</a:t>
            </a:r>
          </a:p>
          <a:p>
            <a:endParaRPr lang="en-US" sz="1300">
              <a:solidFill>
                <a:srgbClr val="000000"/>
              </a:solidFill>
              <a:latin typeface="Cascadia Mono" panose="020B0609020000020004" pitchFamily="49" charset="0"/>
            </a:endParaRPr>
          </a:p>
          <a:p>
            <a:r>
              <a:rPr lang="en-US" sz="1300">
                <a:solidFill>
                  <a:srgbClr val="0000FF"/>
                </a:solidFill>
                <a:latin typeface="Cascadia Mono" panose="020B0609020000020004" pitchFamily="49" charset="0"/>
              </a:rPr>
              <a:t>int</a:t>
            </a:r>
            <a:r>
              <a:rPr lang="en-US" sz="1300">
                <a:solidFill>
                  <a:srgbClr val="000000"/>
                </a:solidFill>
                <a:latin typeface="Cascadia Mono" panose="020B0609020000020004" pitchFamily="49" charset="0"/>
              </a:rPr>
              <a:t> main(</a:t>
            </a:r>
            <a:r>
              <a:rPr lang="en-US" sz="1300">
                <a:solidFill>
                  <a:srgbClr val="0000FF"/>
                </a:solidFill>
                <a:latin typeface="Cascadia Mono" panose="020B0609020000020004" pitchFamily="49" charset="0"/>
              </a:rPr>
              <a:t>void</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int</a:t>
            </a:r>
            <a:r>
              <a:rPr lang="en-US" sz="1300">
                <a:solidFill>
                  <a:srgbClr val="000000"/>
                </a:solidFill>
                <a:latin typeface="Cascadia Mono" panose="020B0609020000020004" pitchFamily="49" charset="0"/>
              </a:rPr>
              <a:t> </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 0, count[</a:t>
            </a:r>
            <a:r>
              <a:rPr lang="en-US" sz="1300">
                <a:solidFill>
                  <a:srgbClr val="6F008A"/>
                </a:solidFill>
                <a:latin typeface="Cascadia Mono" panose="020B0609020000020004" pitchFamily="49" charset="0"/>
              </a:rPr>
              <a:t>ALPHABET_LEN</a:t>
            </a:r>
            <a:r>
              <a:rPr lang="en-US" sz="1300">
                <a:solidFill>
                  <a:srgbClr val="000000"/>
                </a:solidFill>
                <a:latin typeface="Cascadia Mono" panose="020B0609020000020004" pitchFamily="49" charset="0"/>
              </a:rPr>
              <a:t>] = { 0 }; </a:t>
            </a:r>
            <a:r>
              <a:rPr lang="en-US" sz="1300">
                <a:solidFill>
                  <a:srgbClr val="008000"/>
                </a:solidFill>
                <a:latin typeface="Cascadia Mono" panose="020B0609020000020004" pitchFamily="49" charset="0"/>
              </a:rPr>
              <a:t>// initialize all its elements to zero</a:t>
            </a:r>
            <a:endParaRPr lang="en-US" sz="1300">
              <a:solidFill>
                <a:srgbClr val="000000"/>
              </a:solidFill>
              <a:latin typeface="Cascadia Mono" panose="020B0609020000020004" pitchFamily="49" charset="0"/>
            </a:endParaRP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char</a:t>
            </a:r>
            <a:r>
              <a:rPr lang="en-US" sz="1300">
                <a:solidFill>
                  <a:srgbClr val="000000"/>
                </a:solidFill>
                <a:latin typeface="Cascadia Mono" panose="020B0609020000020004" pitchFamily="49" charset="0"/>
              </a:rPr>
              <a:t> c = </a:t>
            </a:r>
            <a:r>
              <a:rPr lang="en-US" sz="1300">
                <a:solidFill>
                  <a:srgbClr val="A31515"/>
                </a:solidFill>
                <a:latin typeface="Cascadia Mono" panose="020B0609020000020004" pitchFamily="49" charset="0"/>
              </a:rPr>
              <a:t>'\0'</a:t>
            </a:r>
            <a:r>
              <a:rPr lang="en-US" sz="1300">
                <a:solidFill>
                  <a:srgbClr val="000000"/>
                </a:solidFill>
                <a:latin typeface="Cascadia Mono" panose="020B0609020000020004" pitchFamily="49" charset="0"/>
              </a:rPr>
              <a:t>;</a:t>
            </a:r>
          </a:p>
          <a:p>
            <a:endParaRPr lang="en-US" sz="1300">
              <a:solidFill>
                <a:srgbClr val="000000"/>
              </a:solidFill>
              <a:latin typeface="Cascadia Mono" panose="020B0609020000020004" pitchFamily="49" charset="0"/>
            </a:endParaRPr>
          </a:p>
          <a:p>
            <a:r>
              <a:rPr lang="en-US" sz="1300">
                <a:solidFill>
                  <a:srgbClr val="000000"/>
                </a:solidFill>
                <a:latin typeface="Cascadia Mono" panose="020B0609020000020004" pitchFamily="49" charset="0"/>
              </a:rPr>
              <a:t>    </a:t>
            </a:r>
            <a:r>
              <a:rPr lang="en-US" sz="1300" err="1">
                <a:solidFill>
                  <a:srgbClr val="000000"/>
                </a:solidFill>
                <a:latin typeface="Cascadia Mono" panose="020B0609020000020004" pitchFamily="49" charset="0"/>
              </a:rPr>
              <a:t>printf</a:t>
            </a:r>
            <a:r>
              <a:rPr lang="en-US" sz="1300">
                <a:solidFill>
                  <a:srgbClr val="000000"/>
                </a:solidFill>
                <a:latin typeface="Cascadia Mono" panose="020B0609020000020004" pitchFamily="49" charset="0"/>
              </a:rPr>
              <a:t>(</a:t>
            </a:r>
            <a:r>
              <a:rPr lang="en-US" sz="1300">
                <a:solidFill>
                  <a:srgbClr val="A31515"/>
                </a:solidFill>
                <a:latin typeface="Cascadia Mono" panose="020B0609020000020004" pitchFamily="49" charset="0"/>
              </a:rPr>
              <a:t>"Please enter a line of text: \n"</a:t>
            </a:r>
            <a:r>
              <a:rPr lang="en-US" sz="1300">
                <a:solidFill>
                  <a:srgbClr val="000000"/>
                </a:solidFill>
                <a:latin typeface="Cascadia Mono" panose="020B0609020000020004" pitchFamily="49" charset="0"/>
              </a:rPr>
              <a:t>);</a:t>
            </a:r>
          </a:p>
          <a:p>
            <a:endParaRPr lang="en-US" sz="1300">
              <a:solidFill>
                <a:srgbClr val="000000"/>
              </a:solidFill>
              <a:latin typeface="Cascadia Mono" panose="020B0609020000020004" pitchFamily="49" charset="0"/>
            </a:endParaRPr>
          </a:p>
          <a:p>
            <a:r>
              <a:rPr lang="en-US" sz="1300">
                <a:solidFill>
                  <a:srgbClr val="000000"/>
                </a:solidFill>
                <a:latin typeface="Cascadia Mono" panose="020B0609020000020004" pitchFamily="49" charset="0"/>
              </a:rPr>
              <a:t>    </a:t>
            </a:r>
            <a:r>
              <a:rPr lang="en-US" sz="1300">
                <a:solidFill>
                  <a:srgbClr val="008000"/>
                </a:solidFill>
                <a:latin typeface="Cascadia Mono" panose="020B0609020000020004" pitchFamily="49" charset="0"/>
              </a:rPr>
              <a:t>/* Read in letter by letter and update the count array */</a:t>
            </a:r>
            <a:endParaRPr lang="en-US" sz="1300">
              <a:solidFill>
                <a:srgbClr val="000000"/>
              </a:solidFill>
              <a:latin typeface="Cascadia Mono" panose="020B0609020000020004" pitchFamily="49" charset="0"/>
            </a:endParaRPr>
          </a:p>
          <a:p>
            <a:r>
              <a:rPr lang="en-US" sz="1300">
                <a:solidFill>
                  <a:srgbClr val="000000"/>
                </a:solidFill>
                <a:latin typeface="Cascadia Mono" panose="020B0609020000020004" pitchFamily="49" charset="0"/>
              </a:rPr>
              <a:t>    c = </a:t>
            </a:r>
            <a:r>
              <a:rPr lang="en-US" sz="1300" err="1">
                <a:solidFill>
                  <a:srgbClr val="000000"/>
                </a:solidFill>
                <a:latin typeface="Cascadia Mono" panose="020B0609020000020004" pitchFamily="49" charset="0"/>
              </a:rPr>
              <a:t>getchar</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while</a:t>
            </a:r>
            <a:r>
              <a:rPr lang="en-US" sz="1300">
                <a:solidFill>
                  <a:srgbClr val="000000"/>
                </a:solidFill>
                <a:latin typeface="Cascadia Mono" panose="020B0609020000020004" pitchFamily="49" charset="0"/>
              </a:rPr>
              <a:t> (c != </a:t>
            </a:r>
            <a:r>
              <a:rPr lang="en-US" sz="1300">
                <a:solidFill>
                  <a:srgbClr val="A31515"/>
                </a:solidFill>
                <a:latin typeface="Cascadia Mono" panose="020B0609020000020004" pitchFamily="49" charset="0"/>
              </a:rPr>
              <a:t>'\n'</a:t>
            </a:r>
            <a:r>
              <a:rPr lang="en-US" sz="1300">
                <a:solidFill>
                  <a:srgbClr val="000000"/>
                </a:solidFill>
                <a:latin typeface="Cascadia Mono" panose="020B0609020000020004" pitchFamily="49" charset="0"/>
              </a:rPr>
              <a:t> &amp;&amp; c &gt;= 0) {</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if</a:t>
            </a:r>
            <a:r>
              <a:rPr lang="en-US" sz="1300">
                <a:solidFill>
                  <a:srgbClr val="000000"/>
                </a:solidFill>
                <a:latin typeface="Cascadia Mono" panose="020B0609020000020004" pitchFamily="49" charset="0"/>
              </a:rPr>
              <a:t> (c &lt;= </a:t>
            </a:r>
            <a:r>
              <a:rPr lang="en-US" sz="1300">
                <a:solidFill>
                  <a:srgbClr val="A31515"/>
                </a:solidFill>
                <a:latin typeface="Cascadia Mono" panose="020B0609020000020004" pitchFamily="49" charset="0"/>
              </a:rPr>
              <a:t>'z'</a:t>
            </a:r>
            <a:r>
              <a:rPr lang="en-US" sz="1300">
                <a:solidFill>
                  <a:srgbClr val="000000"/>
                </a:solidFill>
                <a:latin typeface="Cascadia Mono" panose="020B0609020000020004" pitchFamily="49" charset="0"/>
              </a:rPr>
              <a:t> &amp;&amp; c &gt;= </a:t>
            </a:r>
            <a:r>
              <a:rPr lang="en-US" sz="1300">
                <a:solidFill>
                  <a:srgbClr val="A31515"/>
                </a:solidFill>
                <a:latin typeface="Cascadia Mono" panose="020B0609020000020004" pitchFamily="49" charset="0"/>
              </a:rPr>
              <a:t>'a'</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++count[c - </a:t>
            </a:r>
            <a:r>
              <a:rPr lang="en-US" sz="1300">
                <a:solidFill>
                  <a:srgbClr val="A31515"/>
                </a:solidFill>
                <a:latin typeface="Cascadia Mono" panose="020B0609020000020004" pitchFamily="49" charset="0"/>
              </a:rPr>
              <a:t>'a'</a:t>
            </a:r>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if</a:t>
            </a:r>
            <a:r>
              <a:rPr lang="en-US" sz="1300">
                <a:solidFill>
                  <a:srgbClr val="000000"/>
                </a:solidFill>
                <a:latin typeface="Cascadia Mono" panose="020B0609020000020004" pitchFamily="49" charset="0"/>
              </a:rPr>
              <a:t> (c &lt;= </a:t>
            </a:r>
            <a:r>
              <a:rPr lang="en-US" sz="1300">
                <a:solidFill>
                  <a:srgbClr val="A31515"/>
                </a:solidFill>
                <a:latin typeface="Cascadia Mono" panose="020B0609020000020004" pitchFamily="49" charset="0"/>
              </a:rPr>
              <a:t>'Z'</a:t>
            </a:r>
            <a:r>
              <a:rPr lang="en-US" sz="1300">
                <a:solidFill>
                  <a:srgbClr val="000000"/>
                </a:solidFill>
                <a:latin typeface="Cascadia Mono" panose="020B0609020000020004" pitchFamily="49" charset="0"/>
              </a:rPr>
              <a:t> &amp;&amp; c &gt;= </a:t>
            </a:r>
            <a:r>
              <a:rPr lang="en-US" sz="1300">
                <a:solidFill>
                  <a:srgbClr val="A31515"/>
                </a:solidFill>
                <a:latin typeface="Cascadia Mono" panose="020B0609020000020004" pitchFamily="49" charset="0"/>
              </a:rPr>
              <a:t>'A'</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++count[c - </a:t>
            </a:r>
            <a:r>
              <a:rPr lang="en-US" sz="1300">
                <a:solidFill>
                  <a:srgbClr val="A31515"/>
                </a:solidFill>
                <a:latin typeface="Cascadia Mono" panose="020B0609020000020004" pitchFamily="49" charset="0"/>
              </a:rPr>
              <a:t>'A'</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c = </a:t>
            </a:r>
            <a:r>
              <a:rPr lang="en-US" sz="1300" err="1">
                <a:solidFill>
                  <a:srgbClr val="000000"/>
                </a:solidFill>
                <a:latin typeface="Cascadia Mono" panose="020B0609020000020004" pitchFamily="49" charset="0"/>
              </a:rPr>
              <a:t>getchar</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for</a:t>
            </a:r>
            <a:r>
              <a:rPr lang="en-US" sz="1300">
                <a:solidFill>
                  <a:srgbClr val="000000"/>
                </a:solidFill>
                <a:latin typeface="Cascadia Mono" panose="020B0609020000020004" pitchFamily="49" charset="0"/>
              </a:rPr>
              <a:t> (</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 0; </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&lt; </a:t>
            </a:r>
            <a:r>
              <a:rPr lang="en-US" sz="1300">
                <a:solidFill>
                  <a:srgbClr val="6F008A"/>
                </a:solidFill>
                <a:latin typeface="Cascadia Mono" panose="020B0609020000020004" pitchFamily="49" charset="0"/>
              </a:rPr>
              <a:t>ALPHABET_LEN</a:t>
            </a:r>
            <a:r>
              <a:rPr lang="en-US" sz="1300">
                <a:solidFill>
                  <a:srgbClr val="000000"/>
                </a:solidFill>
                <a:latin typeface="Cascadia Mono" panose="020B0609020000020004" pitchFamily="49" charset="0"/>
              </a:rPr>
              <a:t>; ++</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if</a:t>
            </a:r>
            <a:r>
              <a:rPr lang="en-US" sz="1300">
                <a:solidFill>
                  <a:srgbClr val="000000"/>
                </a:solidFill>
                <a:latin typeface="Cascadia Mono" panose="020B0609020000020004" pitchFamily="49" charset="0"/>
              </a:rPr>
              <a:t> (count[</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&gt; 0)</a:t>
            </a:r>
          </a:p>
          <a:p>
            <a:r>
              <a:rPr lang="en-US" sz="1300">
                <a:solidFill>
                  <a:srgbClr val="000000"/>
                </a:solidFill>
                <a:latin typeface="Cascadia Mono" panose="020B0609020000020004" pitchFamily="49" charset="0"/>
              </a:rPr>
              <a:t>            </a:t>
            </a:r>
            <a:r>
              <a:rPr lang="en-US" sz="1300" err="1">
                <a:solidFill>
                  <a:srgbClr val="000000"/>
                </a:solidFill>
                <a:latin typeface="Cascadia Mono" panose="020B0609020000020004" pitchFamily="49" charset="0"/>
              </a:rPr>
              <a:t>printf</a:t>
            </a:r>
            <a:r>
              <a:rPr lang="en-US" sz="1300">
                <a:solidFill>
                  <a:srgbClr val="000000"/>
                </a:solidFill>
                <a:latin typeface="Cascadia Mono" panose="020B0609020000020004" pitchFamily="49" charset="0"/>
              </a:rPr>
              <a:t>(</a:t>
            </a:r>
            <a:r>
              <a:rPr lang="en-US" sz="1300">
                <a:solidFill>
                  <a:srgbClr val="A31515"/>
                </a:solidFill>
                <a:latin typeface="Cascadia Mono" panose="020B0609020000020004" pitchFamily="49" charset="0"/>
              </a:rPr>
              <a:t>"The letter '%c' appears %d time(s).\n"</a:t>
            </a:r>
            <a:r>
              <a:rPr lang="en-US" sz="1300">
                <a:solidFill>
                  <a:srgbClr val="000000"/>
                </a:solidFill>
                <a:latin typeface="Cascadia Mono" panose="020B0609020000020004" pitchFamily="49" charset="0"/>
              </a:rPr>
              <a:t>, </a:t>
            </a:r>
            <a:r>
              <a:rPr lang="en-US" sz="1300">
                <a:solidFill>
                  <a:srgbClr val="A31515"/>
                </a:solidFill>
                <a:latin typeface="Cascadia Mono" panose="020B0609020000020004" pitchFamily="49" charset="0"/>
              </a:rPr>
              <a:t>'a'</a:t>
            </a:r>
            <a:r>
              <a:rPr lang="en-US" sz="1300">
                <a:solidFill>
                  <a:srgbClr val="000000"/>
                </a:solidFill>
                <a:latin typeface="Cascadia Mono" panose="020B0609020000020004" pitchFamily="49" charset="0"/>
              </a:rPr>
              <a:t> + </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 count[</a:t>
            </a:r>
            <a:r>
              <a:rPr lang="en-US" sz="1300" err="1">
                <a:solidFill>
                  <a:srgbClr val="000000"/>
                </a:solidFill>
                <a:latin typeface="Cascadia Mono" panose="020B0609020000020004" pitchFamily="49" charset="0"/>
              </a:rPr>
              <a:t>i</a:t>
            </a:r>
            <a:r>
              <a:rPr lang="en-US" sz="1300">
                <a:solidFill>
                  <a:srgbClr val="000000"/>
                </a:solidFill>
                <a:latin typeface="Cascadia Mono" panose="020B0609020000020004" pitchFamily="49" charset="0"/>
              </a:rPr>
              <a:t>]);</a:t>
            </a:r>
          </a:p>
          <a:p>
            <a:r>
              <a:rPr lang="en-US" sz="1300">
                <a:solidFill>
                  <a:srgbClr val="000000"/>
                </a:solidFill>
                <a:latin typeface="Cascadia Mono" panose="020B0609020000020004" pitchFamily="49" charset="0"/>
              </a:rPr>
              <a:t>    }</a:t>
            </a:r>
          </a:p>
          <a:p>
            <a:r>
              <a:rPr lang="en-US" sz="1300">
                <a:solidFill>
                  <a:srgbClr val="000000"/>
                </a:solidFill>
                <a:latin typeface="Cascadia Mono" panose="020B0609020000020004" pitchFamily="49" charset="0"/>
              </a:rPr>
              <a:t>    </a:t>
            </a:r>
            <a:r>
              <a:rPr lang="en-US" sz="1300">
                <a:solidFill>
                  <a:srgbClr val="0000FF"/>
                </a:solidFill>
                <a:latin typeface="Cascadia Mono" panose="020B0609020000020004" pitchFamily="49" charset="0"/>
              </a:rPr>
              <a:t>return</a:t>
            </a:r>
            <a:r>
              <a:rPr lang="en-US" sz="1300">
                <a:solidFill>
                  <a:srgbClr val="000000"/>
                </a:solidFill>
                <a:latin typeface="Cascadia Mono" panose="020B0609020000020004" pitchFamily="49" charset="0"/>
              </a:rPr>
              <a:t> 0;</a:t>
            </a:r>
          </a:p>
          <a:p>
            <a:r>
              <a:rPr lang="en-US" sz="1300">
                <a:solidFill>
                  <a:srgbClr val="000000"/>
                </a:solidFill>
                <a:latin typeface="Cascadia Mono" panose="020B0609020000020004" pitchFamily="49" charset="0"/>
              </a:rPr>
              <a:t>}</a:t>
            </a:r>
            <a:endParaRPr lang="en-US" sz="1300"/>
          </a:p>
        </p:txBody>
      </p:sp>
    </p:spTree>
    <p:extLst>
      <p:ext uri="{BB962C8B-B14F-4D97-AF65-F5344CB8AC3E}">
        <p14:creationId xmlns:p14="http://schemas.microsoft.com/office/powerpoint/2010/main" val="164405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5972-C7FF-7D7A-3A92-5B4470FD6601}"/>
              </a:ext>
            </a:extLst>
          </p:cNvPr>
          <p:cNvSpPr>
            <a:spLocks noGrp="1"/>
          </p:cNvSpPr>
          <p:nvPr>
            <p:ph type="title"/>
          </p:nvPr>
        </p:nvSpPr>
        <p:spPr/>
        <p:txBody>
          <a:bodyPr/>
          <a:lstStyle/>
          <a:p>
            <a:r>
              <a:rPr lang="en-US" sz="2800" b="1"/>
              <a:t>Example</a:t>
            </a:r>
            <a:endParaRPr lang="en-US"/>
          </a:p>
        </p:txBody>
      </p:sp>
      <p:sp>
        <p:nvSpPr>
          <p:cNvPr id="4" name="Content Placeholder 3">
            <a:extLst>
              <a:ext uri="{FF2B5EF4-FFF2-40B4-BE49-F238E27FC236}">
                <a16:creationId xmlns:a16="http://schemas.microsoft.com/office/drawing/2014/main" id="{0209EBB0-B3F5-BE1A-AE68-B807461EED97}"/>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3DB46AD9-C3A3-2C39-2F56-1B7B9458ACC2}"/>
              </a:ext>
            </a:extLst>
          </p:cNvPr>
          <p:cNvSpPr txBox="1"/>
          <p:nvPr/>
        </p:nvSpPr>
        <p:spPr>
          <a:xfrm>
            <a:off x="221411" y="947864"/>
            <a:ext cx="11749177" cy="5047536"/>
          </a:xfrm>
          <a:prstGeom prst="rect">
            <a:avLst/>
          </a:prstGeom>
          <a:solidFill>
            <a:schemeClr val="accent1">
              <a:lumMod val="20000"/>
              <a:lumOff val="80000"/>
            </a:schemeClr>
          </a:solidFill>
        </p:spPr>
        <p:txBody>
          <a:bodyPr wrap="square">
            <a:spAutoFit/>
          </a:bodyPr>
          <a:lstStyle/>
          <a:p>
            <a:r>
              <a:rPr lang="en-US" sz="1400">
                <a:solidFill>
                  <a:srgbClr val="808080"/>
                </a:solidFill>
                <a:latin typeface="Cascadia Mono" panose="020B0609020000020004" pitchFamily="49" charset="0"/>
              </a:rPr>
              <a:t>#include</a:t>
            </a:r>
            <a:r>
              <a:rPr lang="en-US" sz="1400">
                <a:solidFill>
                  <a:srgbClr val="000000"/>
                </a:solidFill>
                <a:latin typeface="Cascadia Mono" panose="020B0609020000020004" pitchFamily="49" charset="0"/>
              </a:rPr>
              <a:t> </a:t>
            </a:r>
            <a:r>
              <a:rPr lang="en-US" sz="1400">
                <a:solidFill>
                  <a:srgbClr val="A31515"/>
                </a:solidFill>
                <a:latin typeface="Cascadia Mono" panose="020B0609020000020004" pitchFamily="49" charset="0"/>
              </a:rPr>
              <a:t>&lt;</a:t>
            </a:r>
            <a:r>
              <a:rPr lang="en-US" sz="1400" err="1">
                <a:solidFill>
                  <a:srgbClr val="A31515"/>
                </a:solidFill>
                <a:latin typeface="Cascadia Mono" panose="020B0609020000020004" pitchFamily="49" charset="0"/>
              </a:rPr>
              <a:t>stdio.h</a:t>
            </a:r>
            <a:r>
              <a:rPr lang="en-US" sz="1400">
                <a:solidFill>
                  <a:srgbClr val="A31515"/>
                </a:solidFill>
                <a:latin typeface="Cascadia Mono" panose="020B0609020000020004" pitchFamily="49" charset="0"/>
              </a:rPr>
              <a:t>&gt;</a:t>
            </a:r>
            <a:endParaRPr lang="en-US" sz="1400">
              <a:solidFill>
                <a:srgbClr val="000000"/>
              </a:solidFill>
              <a:latin typeface="Cascadia Mono" panose="020B0609020000020004" pitchFamily="49" charset="0"/>
            </a:endParaRPr>
          </a:p>
          <a:p>
            <a:r>
              <a:rPr lang="en-US" sz="1400">
                <a:solidFill>
                  <a:srgbClr val="808080"/>
                </a:solidFill>
                <a:latin typeface="Cascadia Mono" panose="020B0609020000020004" pitchFamily="49" charset="0"/>
              </a:rPr>
              <a:t>#include</a:t>
            </a:r>
            <a:r>
              <a:rPr lang="en-US" sz="1400">
                <a:solidFill>
                  <a:srgbClr val="000000"/>
                </a:solidFill>
                <a:latin typeface="Cascadia Mono" panose="020B0609020000020004" pitchFamily="49" charset="0"/>
              </a:rPr>
              <a:t> </a:t>
            </a:r>
            <a:r>
              <a:rPr lang="en-US" sz="1400">
                <a:solidFill>
                  <a:srgbClr val="A31515"/>
                </a:solidFill>
                <a:latin typeface="Cascadia Mono" panose="020B0609020000020004" pitchFamily="49" charset="0"/>
              </a:rPr>
              <a:t>&lt;</a:t>
            </a:r>
            <a:r>
              <a:rPr lang="en-US" sz="1400" err="1">
                <a:solidFill>
                  <a:srgbClr val="A31515"/>
                </a:solidFill>
                <a:latin typeface="Cascadia Mono" panose="020B0609020000020004" pitchFamily="49" charset="0"/>
              </a:rPr>
              <a:t>string.h</a:t>
            </a:r>
            <a:r>
              <a:rPr lang="en-US" sz="1400">
                <a:solidFill>
                  <a:srgbClr val="A31515"/>
                </a:solidFill>
                <a:latin typeface="Cascadia Mono" panose="020B0609020000020004" pitchFamily="49" charset="0"/>
              </a:rPr>
              <a:t>&gt;</a:t>
            </a:r>
            <a:endParaRPr lang="en-US" sz="1400">
              <a:solidFill>
                <a:srgbClr val="000000"/>
              </a:solidFill>
              <a:latin typeface="Cascadia Mono" panose="020B0609020000020004" pitchFamily="49" charset="0"/>
            </a:endParaRPr>
          </a:p>
          <a:p>
            <a:r>
              <a:rPr lang="en-US" sz="1400">
                <a:solidFill>
                  <a:srgbClr val="808080"/>
                </a:solidFill>
                <a:latin typeface="Cascadia Mono" panose="020B0609020000020004" pitchFamily="49" charset="0"/>
              </a:rPr>
              <a:t>#define</a:t>
            </a:r>
            <a:r>
              <a:rPr lang="en-US" sz="1400">
                <a:solidFill>
                  <a:srgbClr val="000000"/>
                </a:solidFill>
                <a:latin typeface="Cascadia Mono" panose="020B0609020000020004" pitchFamily="49" charset="0"/>
              </a:rPr>
              <a:t> </a:t>
            </a:r>
            <a:r>
              <a:rPr lang="en-US" sz="1400">
                <a:solidFill>
                  <a:srgbClr val="6F008A"/>
                </a:solidFill>
                <a:latin typeface="Cascadia Mono" panose="020B0609020000020004" pitchFamily="49" charset="0"/>
              </a:rPr>
              <a:t>ALPHABET_LEN</a:t>
            </a:r>
            <a:r>
              <a:rPr lang="en-US" sz="1400">
                <a:solidFill>
                  <a:srgbClr val="000000"/>
                </a:solidFill>
                <a:latin typeface="Cascadia Mono" panose="020B0609020000020004" pitchFamily="49" charset="0"/>
              </a:rPr>
              <a:t> 26</a:t>
            </a:r>
          </a:p>
          <a:p>
            <a:endParaRPr lang="en-US" sz="1400">
              <a:solidFill>
                <a:srgbClr val="000000"/>
              </a:solidFill>
              <a:latin typeface="Cascadia Mono" panose="020B0609020000020004" pitchFamily="49" charset="0"/>
            </a:endParaRPr>
          </a:p>
          <a:p>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main()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 0, count[</a:t>
            </a:r>
            <a:r>
              <a:rPr lang="en-US" sz="1400">
                <a:solidFill>
                  <a:srgbClr val="6F008A"/>
                </a:solidFill>
                <a:latin typeface="Cascadia Mono" panose="020B0609020000020004" pitchFamily="49" charset="0"/>
              </a:rPr>
              <a:t>ALPHABET_LEN</a:t>
            </a:r>
            <a:r>
              <a:rPr lang="en-US" sz="1400">
                <a:solidFill>
                  <a:srgbClr val="000000"/>
                </a:solidFill>
                <a:latin typeface="Cascadia Mono" panose="020B0609020000020004" pitchFamily="49" charset="0"/>
              </a:rPr>
              <a:t>] = { 0 }; </a:t>
            </a:r>
            <a:r>
              <a:rPr lang="en-US" sz="1400">
                <a:solidFill>
                  <a:srgbClr val="008000"/>
                </a:solidFill>
                <a:latin typeface="Cascadia Mono" panose="020B0609020000020004" pitchFamily="49" charset="0"/>
              </a:rPr>
              <a:t>// initialize all its elements to zero</a:t>
            </a:r>
            <a:endParaRPr lang="en-US" sz="1400">
              <a:solidFill>
                <a:srgbClr val="000000"/>
              </a:solidFill>
              <a:latin typeface="Cascadia Mono" panose="020B0609020000020004" pitchFamily="49" charset="0"/>
            </a:endParaRPr>
          </a:p>
          <a:p>
            <a:r>
              <a:rPr lang="pt-BR" sz="1400">
                <a:solidFill>
                  <a:srgbClr val="000000"/>
                </a:solidFill>
                <a:latin typeface="Cascadia Mono" panose="020B0609020000020004" pitchFamily="49" charset="0"/>
              </a:rPr>
              <a:t>    </a:t>
            </a:r>
            <a:r>
              <a:rPr lang="pt-BR" sz="1400">
                <a:solidFill>
                  <a:srgbClr val="0000FF"/>
                </a:solidFill>
                <a:latin typeface="Cascadia Mono" panose="020B0609020000020004" pitchFamily="49" charset="0"/>
              </a:rPr>
              <a:t>char</a:t>
            </a:r>
            <a:r>
              <a:rPr lang="pt-BR" sz="1400">
                <a:solidFill>
                  <a:srgbClr val="000000"/>
                </a:solidFill>
                <a:latin typeface="Cascadia Mono" panose="020B0609020000020004" pitchFamily="49" charset="0"/>
              </a:rPr>
              <a:t> s[20], c = </a:t>
            </a:r>
            <a:r>
              <a:rPr lang="pt-BR" sz="1400">
                <a:solidFill>
                  <a:srgbClr val="A31515"/>
                </a:solidFill>
                <a:latin typeface="Cascadia Mono" panose="020B0609020000020004" pitchFamily="49" charset="0"/>
              </a:rPr>
              <a:t>'\0'</a:t>
            </a:r>
            <a:r>
              <a:rPr lang="pt-BR"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"Please enter a line of text: \n"</a:t>
            </a:r>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gets(s);</a:t>
            </a:r>
          </a:p>
          <a:p>
            <a:r>
              <a:rPr lang="nn-NO" sz="1400">
                <a:solidFill>
                  <a:srgbClr val="000000"/>
                </a:solidFill>
                <a:latin typeface="Cascadia Mono" panose="020B0609020000020004" pitchFamily="49" charset="0"/>
              </a:rPr>
              <a:t>    </a:t>
            </a:r>
            <a:r>
              <a:rPr lang="nn-NO" sz="1400">
                <a:solidFill>
                  <a:srgbClr val="0000FF"/>
                </a:solidFill>
                <a:latin typeface="Cascadia Mono" panose="020B0609020000020004" pitchFamily="49" charset="0"/>
              </a:rPr>
              <a:t>for</a:t>
            </a:r>
            <a:r>
              <a:rPr lang="nn-NO" sz="1400">
                <a:solidFill>
                  <a:srgbClr val="000000"/>
                </a:solidFill>
                <a:latin typeface="Cascadia Mono" panose="020B0609020000020004" pitchFamily="49" charset="0"/>
              </a:rPr>
              <a:t> (i = 0; i &lt; strlen(s); i++) {</a:t>
            </a:r>
          </a:p>
          <a:p>
            <a:r>
              <a:rPr lang="en-US" sz="1400">
                <a:solidFill>
                  <a:srgbClr val="000000"/>
                </a:solidFill>
                <a:latin typeface="Cascadia Mono" panose="020B0609020000020004" pitchFamily="49" charset="0"/>
              </a:rPr>
              <a:t>        c = s[</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(c &lt;= </a:t>
            </a:r>
            <a:r>
              <a:rPr lang="en-US" sz="1400">
                <a:solidFill>
                  <a:srgbClr val="A31515"/>
                </a:solidFill>
                <a:latin typeface="Cascadia Mono" panose="020B0609020000020004" pitchFamily="49" charset="0"/>
              </a:rPr>
              <a:t>'z'</a:t>
            </a:r>
            <a:r>
              <a:rPr lang="en-US" sz="1400">
                <a:solidFill>
                  <a:srgbClr val="000000"/>
                </a:solidFill>
                <a:latin typeface="Cascadia Mono" panose="020B0609020000020004" pitchFamily="49" charset="0"/>
              </a:rPr>
              <a:t> &amp;&amp; c &gt;= </a:t>
            </a:r>
            <a:r>
              <a:rPr lang="en-US" sz="1400">
                <a:solidFill>
                  <a:srgbClr val="A31515"/>
                </a:solidFill>
                <a:latin typeface="Cascadia Mono" panose="020B0609020000020004" pitchFamily="49" charset="0"/>
              </a:rPr>
              <a:t>'a'</a:t>
            </a:r>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++count[c - </a:t>
            </a:r>
            <a:r>
              <a:rPr lang="en-US" sz="1400">
                <a:solidFill>
                  <a:srgbClr val="A31515"/>
                </a:solidFill>
                <a:latin typeface="Cascadia Mono" panose="020B0609020000020004" pitchFamily="49" charset="0"/>
              </a:rPr>
              <a:t>'a'</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 </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for</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 0;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&lt; </a:t>
            </a:r>
            <a:r>
              <a:rPr lang="en-US" sz="1400">
                <a:solidFill>
                  <a:srgbClr val="6F008A"/>
                </a:solidFill>
                <a:latin typeface="Cascadia Mono" panose="020B0609020000020004" pitchFamily="49" charset="0"/>
              </a:rPr>
              <a:t>ALPHABET_LEN</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(count[</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&gt; 0) {</a:t>
            </a: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"The letter '%c' appears %d time(s).\n"</a:t>
            </a:r>
            <a:r>
              <a:rPr lang="en-US" sz="1400">
                <a:solidFill>
                  <a:srgbClr val="000000"/>
                </a:solidFill>
                <a:latin typeface="Cascadia Mono" panose="020B0609020000020004" pitchFamily="49" charset="0"/>
              </a:rPr>
              <a:t>, </a:t>
            </a:r>
            <a:r>
              <a:rPr lang="en-US" sz="1400">
                <a:solidFill>
                  <a:srgbClr val="A31515"/>
                </a:solidFill>
                <a:latin typeface="Cascadia Mono" panose="020B0609020000020004" pitchFamily="49" charset="0"/>
              </a:rPr>
              <a:t>'a'</a:t>
            </a:r>
            <a:r>
              <a:rPr lang="en-US" sz="1400">
                <a:solidFill>
                  <a:srgbClr val="000000"/>
                </a:solidFill>
                <a:latin typeface="Cascadia Mono" panose="020B0609020000020004" pitchFamily="49" charset="0"/>
              </a:rPr>
              <a:t> +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count[</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0;</a:t>
            </a:r>
          </a:p>
          <a:p>
            <a:r>
              <a:rPr lang="en-US" sz="1400">
                <a:solidFill>
                  <a:srgbClr val="000000"/>
                </a:solidFill>
                <a:latin typeface="Cascadia Mono" panose="020B0609020000020004" pitchFamily="49" charset="0"/>
              </a:rPr>
              <a:t>}</a:t>
            </a:r>
            <a:endParaRPr lang="en-US" sz="1400"/>
          </a:p>
        </p:txBody>
      </p:sp>
    </p:spTree>
    <p:extLst>
      <p:ext uri="{BB962C8B-B14F-4D97-AF65-F5344CB8AC3E}">
        <p14:creationId xmlns:p14="http://schemas.microsoft.com/office/powerpoint/2010/main" val="18806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1F2B-B4C7-665C-DE1C-03BE72540965}"/>
              </a:ext>
            </a:extLst>
          </p:cNvPr>
          <p:cNvSpPr>
            <a:spLocks noGrp="1"/>
          </p:cNvSpPr>
          <p:nvPr>
            <p:ph type="title"/>
          </p:nvPr>
        </p:nvSpPr>
        <p:spPr/>
        <p:txBody>
          <a:bodyPr/>
          <a:lstStyle/>
          <a:p>
            <a:r>
              <a:rPr lang="en-US" sz="2800"/>
              <a:t>Exercise</a:t>
            </a:r>
            <a:endParaRPr lang="en-US"/>
          </a:p>
        </p:txBody>
      </p:sp>
      <p:sp>
        <p:nvSpPr>
          <p:cNvPr id="3" name="Text Placeholder 2">
            <a:extLst>
              <a:ext uri="{FF2B5EF4-FFF2-40B4-BE49-F238E27FC236}">
                <a16:creationId xmlns:a16="http://schemas.microsoft.com/office/drawing/2014/main" id="{54448B38-39C6-810C-ED64-08B6D768FA8B}"/>
              </a:ext>
            </a:extLst>
          </p:cNvPr>
          <p:cNvSpPr>
            <a:spLocks noGrp="1"/>
          </p:cNvSpPr>
          <p:nvPr>
            <p:ph sz="quarter" idx="13"/>
          </p:nvPr>
        </p:nvSpPr>
        <p:spPr/>
        <p:txBody>
          <a:bodyPr/>
          <a:lstStyle/>
          <a:p>
            <a:pPr eaLnBrk="1" hangingPunct="1"/>
            <a:r>
              <a:rPr lang="en-US" sz="2400"/>
              <a:t>Exercise 1. </a:t>
            </a:r>
            <a:r>
              <a:rPr lang="en-US" altLang="en-US" sz="2400">
                <a:latin typeface="Arial" panose="020B0604020202020204" pitchFamily="34" charset="0"/>
                <a:cs typeface="Arial" panose="020B0604020202020204" pitchFamily="34" charset="0"/>
              </a:rPr>
              <a:t>Implement a function that</a:t>
            </a:r>
          </a:p>
          <a:p>
            <a:pPr algn="l"/>
            <a:r>
              <a:rPr lang="en-US" sz="2400" b="0" i="0">
                <a:effectLst/>
                <a:latin typeface="Söhne"/>
              </a:rPr>
              <a:t>The function to compare two arrays (having the same number of elements) to see if they match (each element is at the same position in both arrays). If the two arrays match, it returns 1; otherwise, it returns 0.</a:t>
            </a:r>
          </a:p>
          <a:p>
            <a:pPr algn="l"/>
            <a:r>
              <a:rPr lang="en-US" sz="2400" b="0" i="0">
                <a:effectLst/>
                <a:latin typeface="Söhne"/>
              </a:rPr>
              <a:t>The function to check two arrays (with the same elements) for similarity (expansive). Both arrays contain the same elements but these elements do not need to be in the same positions as in the function above. For example, Array A={2,4,4,5} would match with Array B={4,5,4,2} but not with Array C={5,5,4,2}.</a:t>
            </a:r>
          </a:p>
          <a:p>
            <a:pPr algn="l"/>
            <a:r>
              <a:rPr lang="en-US" sz="2400" b="0" i="0">
                <a:effectLst/>
                <a:latin typeface="Söhne"/>
              </a:rPr>
              <a:t>The function to check two arrays (with the same elements) if the consecutive elements have the same order or not. For example, if Array A[</a:t>
            </a:r>
            <a:r>
              <a:rPr lang="en-US" sz="2400" b="0" i="0" err="1">
                <a:effectLst/>
                <a:latin typeface="Söhne"/>
              </a:rPr>
              <a:t>i</a:t>
            </a:r>
            <a:r>
              <a:rPr lang="en-US" sz="2400" b="0" i="0">
                <a:effectLst/>
                <a:latin typeface="Söhne"/>
              </a:rPr>
              <a:t>]&lt;=A[i+1], then Array B must follow the same order as B[</a:t>
            </a:r>
            <a:r>
              <a:rPr lang="en-US" sz="2400" b="0" i="0" err="1">
                <a:effectLst/>
                <a:latin typeface="Söhne"/>
              </a:rPr>
              <a:t>i</a:t>
            </a:r>
            <a:r>
              <a:rPr lang="en-US" sz="2400" b="0" i="0">
                <a:effectLst/>
                <a:latin typeface="Söhne"/>
              </a:rPr>
              <a:t>]&lt;=B[i+1]. For instance, Array A={1,3,2,7} would have the same order as Array B={2,7,3,4}.</a:t>
            </a:r>
          </a:p>
          <a:p>
            <a:endParaRPr lang="en-US"/>
          </a:p>
        </p:txBody>
      </p:sp>
    </p:spTree>
    <p:extLst>
      <p:ext uri="{BB962C8B-B14F-4D97-AF65-F5344CB8AC3E}">
        <p14:creationId xmlns:p14="http://schemas.microsoft.com/office/powerpoint/2010/main" val="363572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19F40-D328-4054-591F-657272FEF5D3}"/>
              </a:ext>
            </a:extLst>
          </p:cNvPr>
          <p:cNvSpPr>
            <a:spLocks noGrp="1"/>
          </p:cNvSpPr>
          <p:nvPr>
            <p:ph type="title"/>
          </p:nvPr>
        </p:nvSpPr>
        <p:spPr/>
        <p:txBody>
          <a:bodyPr/>
          <a:lstStyle/>
          <a:p>
            <a:r>
              <a:rPr lang="en-US" sz="2800"/>
              <a:t>Exercise</a:t>
            </a:r>
            <a:endParaRPr lang="en-US"/>
          </a:p>
        </p:txBody>
      </p:sp>
      <p:sp>
        <p:nvSpPr>
          <p:cNvPr id="6" name="Content Placeholder 5">
            <a:extLst>
              <a:ext uri="{FF2B5EF4-FFF2-40B4-BE49-F238E27FC236}">
                <a16:creationId xmlns:a16="http://schemas.microsoft.com/office/drawing/2014/main" id="{D60A3582-7BE4-4887-9AFA-991CF626B9C4}"/>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162819D6-617F-B9C0-A256-A1463D804EC2}"/>
              </a:ext>
            </a:extLst>
          </p:cNvPr>
          <p:cNvSpPr txBox="1"/>
          <p:nvPr/>
        </p:nvSpPr>
        <p:spPr>
          <a:xfrm>
            <a:off x="64008" y="896070"/>
            <a:ext cx="6495690" cy="3323987"/>
          </a:xfrm>
          <a:prstGeom prst="rect">
            <a:avLst/>
          </a:prstGeom>
          <a:solidFill>
            <a:schemeClr val="accent1">
              <a:lumMod val="20000"/>
              <a:lumOff val="80000"/>
            </a:schemeClr>
          </a:solidFill>
          <a:ln>
            <a:solidFill>
              <a:schemeClr val="accent1"/>
            </a:solidFill>
          </a:ln>
        </p:spPr>
        <p:txBody>
          <a:bodyPr wrap="square">
            <a:spAutoFit/>
          </a:bodyPr>
          <a:lstStyle/>
          <a:p>
            <a:r>
              <a:rPr lang="en-US" sz="1400">
                <a:solidFill>
                  <a:srgbClr val="808080"/>
                </a:solidFill>
                <a:latin typeface="Cascadia Mono" panose="020B0609020000020004" pitchFamily="49" charset="0"/>
              </a:rPr>
              <a:t>#include</a:t>
            </a:r>
            <a:r>
              <a:rPr lang="en-US" sz="1400">
                <a:solidFill>
                  <a:srgbClr val="000000"/>
                </a:solidFill>
                <a:latin typeface="Cascadia Mono" panose="020B0609020000020004" pitchFamily="49" charset="0"/>
              </a:rPr>
              <a:t> </a:t>
            </a:r>
            <a:r>
              <a:rPr lang="en-US" sz="1400">
                <a:solidFill>
                  <a:srgbClr val="A31515"/>
                </a:solidFill>
                <a:latin typeface="Cascadia Mono" panose="020B0609020000020004" pitchFamily="49" charset="0"/>
              </a:rPr>
              <a:t>&lt;</a:t>
            </a:r>
            <a:r>
              <a:rPr lang="en-US" sz="1400" err="1">
                <a:solidFill>
                  <a:srgbClr val="A31515"/>
                </a:solidFill>
                <a:latin typeface="Cascadia Mono" panose="020B0609020000020004" pitchFamily="49" charset="0"/>
              </a:rPr>
              <a:t>stdio.h</a:t>
            </a:r>
            <a:r>
              <a:rPr lang="en-US" sz="1400">
                <a:solidFill>
                  <a:srgbClr val="A31515"/>
                </a:solidFill>
                <a:latin typeface="Cascadia Mono" panose="020B0609020000020004" pitchFamily="49" charset="0"/>
              </a:rPr>
              <a:t>&gt;</a:t>
            </a:r>
            <a:endParaRPr lang="en-US" sz="1400">
              <a:solidFill>
                <a:srgbClr val="000000"/>
              </a:solidFill>
              <a:latin typeface="Cascadia Mono" panose="020B0609020000020004" pitchFamily="49" charset="0"/>
            </a:endParaRPr>
          </a:p>
          <a:p>
            <a:endParaRPr lang="en-US" sz="1400">
              <a:solidFill>
                <a:srgbClr val="000000"/>
              </a:solidFill>
              <a:latin typeface="Cascadia Mono" panose="020B0609020000020004" pitchFamily="49" charset="0"/>
            </a:endParaRPr>
          </a:p>
          <a:p>
            <a:r>
              <a:rPr lang="en-US" sz="1400">
                <a:solidFill>
                  <a:srgbClr val="808080"/>
                </a:solidFill>
                <a:latin typeface="Cascadia Mono" panose="020B0609020000020004" pitchFamily="49" charset="0"/>
              </a:rPr>
              <a:t>#define</a:t>
            </a:r>
            <a:r>
              <a:rPr lang="en-US" sz="1400">
                <a:solidFill>
                  <a:srgbClr val="000000"/>
                </a:solidFill>
                <a:latin typeface="Cascadia Mono" panose="020B0609020000020004" pitchFamily="49" charset="0"/>
              </a:rPr>
              <a:t> </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 5</a:t>
            </a:r>
          </a:p>
          <a:p>
            <a:r>
              <a:rPr lang="en-US" sz="1400">
                <a:solidFill>
                  <a:srgbClr val="008000"/>
                </a:solidFill>
                <a:latin typeface="Cascadia Mono" panose="020B0609020000020004" pitchFamily="49" charset="0"/>
              </a:rPr>
              <a:t>/*function check if two </a:t>
            </a:r>
            <a:r>
              <a:rPr lang="en-US" sz="1400" err="1">
                <a:solidFill>
                  <a:srgbClr val="008000"/>
                </a:solidFill>
                <a:latin typeface="Cascadia Mono" panose="020B0609020000020004" pitchFamily="49" charset="0"/>
              </a:rPr>
              <a:t>arays</a:t>
            </a:r>
            <a:r>
              <a:rPr lang="en-US" sz="1400">
                <a:solidFill>
                  <a:srgbClr val="008000"/>
                </a:solidFill>
                <a:latin typeface="Cascadia Mono" panose="020B0609020000020004" pitchFamily="49" charset="0"/>
              </a:rPr>
              <a:t> are identical*/</a:t>
            </a:r>
            <a:endParaRPr lang="en-US" sz="1400">
              <a:solidFill>
                <a:srgbClr val="000000"/>
              </a:solidFill>
              <a:latin typeface="Cascadia Mono" panose="020B0609020000020004" pitchFamily="49" charset="0"/>
            </a:endParaRPr>
          </a:p>
          <a:p>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compare_arrays</a:t>
            </a:r>
            <a:r>
              <a:rPr lang="en-US" sz="1400">
                <a:solidFill>
                  <a:srgbClr val="000000"/>
                </a:solidFill>
                <a:latin typeface="Cascadia Mono" panose="020B0609020000020004" pitchFamily="49" charset="0"/>
              </a:rPr>
              <a:t>(</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a:solidFill>
                  <a:srgbClr val="808080"/>
                </a:solidFill>
                <a:latin typeface="Cascadia Mono" panose="020B0609020000020004" pitchFamily="49" charset="0"/>
              </a:rPr>
              <a:t>arr1</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a:solidFill>
                  <a:srgbClr val="808080"/>
                </a:solidFill>
                <a:latin typeface="Cascadia Mono" panose="020B0609020000020004" pitchFamily="49" charset="0"/>
              </a:rPr>
              <a:t>arr2</a:t>
            </a:r>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a:solidFill>
                  <a:srgbClr val="808080"/>
                </a:solidFill>
                <a:latin typeface="Cascadia Mono" panose="020B0609020000020004" pitchFamily="49" charset="0"/>
              </a:rPr>
              <a:t>size</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 0;</a:t>
            </a:r>
          </a:p>
          <a:p>
            <a:endParaRPr lang="en-US" sz="1400">
              <a:solidFill>
                <a:srgbClr val="000000"/>
              </a:solidFill>
              <a:latin typeface="Cascadia Mono" panose="020B0609020000020004" pitchFamily="49" charset="0"/>
            </a:endParaRPr>
          </a:p>
          <a:p>
            <a:r>
              <a:rPr lang="nn-NO" sz="1400">
                <a:solidFill>
                  <a:srgbClr val="000000"/>
                </a:solidFill>
                <a:latin typeface="Cascadia Mono" panose="020B0609020000020004" pitchFamily="49" charset="0"/>
              </a:rPr>
              <a:t>    </a:t>
            </a:r>
            <a:r>
              <a:rPr lang="nn-NO" sz="1400">
                <a:solidFill>
                  <a:srgbClr val="0000FF"/>
                </a:solidFill>
                <a:latin typeface="Cascadia Mono" panose="020B0609020000020004" pitchFamily="49" charset="0"/>
              </a:rPr>
              <a:t>for</a:t>
            </a:r>
            <a:r>
              <a:rPr lang="nn-NO" sz="1400">
                <a:solidFill>
                  <a:srgbClr val="000000"/>
                </a:solidFill>
                <a:latin typeface="Cascadia Mono" panose="020B0609020000020004" pitchFamily="49" charset="0"/>
              </a:rPr>
              <a:t> (i = 0; i &lt; </a:t>
            </a:r>
            <a:r>
              <a:rPr lang="nn-NO" sz="1400">
                <a:solidFill>
                  <a:srgbClr val="808080"/>
                </a:solidFill>
                <a:latin typeface="Cascadia Mono" panose="020B0609020000020004" pitchFamily="49" charset="0"/>
              </a:rPr>
              <a:t>size</a:t>
            </a:r>
            <a:r>
              <a:rPr lang="nn-NO" sz="1400">
                <a:solidFill>
                  <a:srgbClr val="000000"/>
                </a:solidFill>
                <a:latin typeface="Cascadia Mono" panose="020B0609020000020004" pitchFamily="49" charset="0"/>
              </a:rPr>
              <a:t>; ++i) {</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a:t>
            </a:r>
            <a:r>
              <a:rPr lang="en-US" sz="1400">
                <a:solidFill>
                  <a:srgbClr val="808080"/>
                </a:solidFill>
                <a:latin typeface="Cascadia Mono" panose="020B0609020000020004" pitchFamily="49" charset="0"/>
              </a:rPr>
              <a:t>arr1</a:t>
            </a:r>
            <a:r>
              <a:rPr lang="en-US" sz="1400">
                <a:solidFill>
                  <a:srgbClr val="000000"/>
                </a:solidFill>
                <a:latin typeface="Cascadia Mono" panose="020B0609020000020004" pitchFamily="49" charset="0"/>
              </a:rPr>
              <a:t>[</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 != </a:t>
            </a:r>
            <a:r>
              <a:rPr lang="en-US" sz="1400">
                <a:solidFill>
                  <a:srgbClr val="808080"/>
                </a:solidFill>
                <a:latin typeface="Cascadia Mono" panose="020B0609020000020004" pitchFamily="49" charset="0"/>
              </a:rPr>
              <a:t>arr2</a:t>
            </a:r>
            <a:r>
              <a:rPr lang="en-US" sz="1400">
                <a:solidFill>
                  <a:srgbClr val="000000"/>
                </a:solidFill>
                <a:latin typeface="Cascadia Mono" panose="020B0609020000020004" pitchFamily="49" charset="0"/>
              </a:rPr>
              <a:t>[</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0;</a:t>
            </a:r>
          </a:p>
          <a:p>
            <a:r>
              <a:rPr lang="en-US" sz="1400">
                <a:solidFill>
                  <a:srgbClr val="000000"/>
                </a:solidFill>
                <a:latin typeface="Cascadia Mono" panose="020B0609020000020004" pitchFamily="49" charset="0"/>
              </a:rPr>
              <a:t>    }</a:t>
            </a:r>
          </a:p>
          <a:p>
            <a:endParaRPr lang="en-US" sz="1400">
              <a:solidFill>
                <a:srgbClr val="000000"/>
              </a:solidFill>
              <a:latin typeface="Cascadia Mono" panose="020B0609020000020004" pitchFamily="49" charset="0"/>
            </a:endParaRPr>
          </a:p>
          <a:p>
            <a:r>
              <a:rPr lang="en-US" sz="1400">
                <a:solidFill>
                  <a:srgbClr val="0000FF"/>
                </a:solidFill>
                <a:latin typeface="Cascadia Mono" panose="020B0609020000020004" pitchFamily="49" charset="0"/>
              </a:rPr>
              <a:t>    return</a:t>
            </a:r>
            <a:r>
              <a:rPr lang="en-US" sz="1400">
                <a:solidFill>
                  <a:srgbClr val="000000"/>
                </a:solidFill>
                <a:latin typeface="Cascadia Mono" panose="020B0609020000020004" pitchFamily="49" charset="0"/>
              </a:rPr>
              <a:t> 1;</a:t>
            </a:r>
          </a:p>
          <a:p>
            <a:r>
              <a:rPr lang="en-US" sz="1400">
                <a:solidFill>
                  <a:srgbClr val="000000"/>
                </a:solidFill>
                <a:latin typeface="Cascadia Mono" panose="020B0609020000020004" pitchFamily="49" charset="0"/>
              </a:rPr>
              <a:t>}</a:t>
            </a:r>
            <a:endParaRPr lang="en-US" sz="1400"/>
          </a:p>
        </p:txBody>
      </p:sp>
      <p:sp>
        <p:nvSpPr>
          <p:cNvPr id="7" name="TextBox 6">
            <a:extLst>
              <a:ext uri="{FF2B5EF4-FFF2-40B4-BE49-F238E27FC236}">
                <a16:creationId xmlns:a16="http://schemas.microsoft.com/office/drawing/2014/main" id="{6F66D688-3EDF-7776-3588-2C6068DC42D2}"/>
              </a:ext>
            </a:extLst>
          </p:cNvPr>
          <p:cNvSpPr txBox="1"/>
          <p:nvPr/>
        </p:nvSpPr>
        <p:spPr>
          <a:xfrm>
            <a:off x="4436134" y="2505394"/>
            <a:ext cx="7417130" cy="3754874"/>
          </a:xfrm>
          <a:prstGeom prst="rect">
            <a:avLst/>
          </a:prstGeom>
          <a:solidFill>
            <a:schemeClr val="accent1">
              <a:lumMod val="20000"/>
              <a:lumOff val="80000"/>
            </a:schemeClr>
          </a:solidFill>
          <a:ln>
            <a:solidFill>
              <a:schemeClr val="accent1"/>
            </a:solidFill>
          </a:ln>
        </p:spPr>
        <p:txBody>
          <a:bodyPr wrap="square">
            <a:spAutoFit/>
          </a:bodyPr>
          <a:lstStyle/>
          <a:p>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main(</a:t>
            </a:r>
            <a:r>
              <a:rPr lang="en-US" sz="1400">
                <a:solidFill>
                  <a:srgbClr val="0000FF"/>
                </a:solidFill>
                <a:latin typeface="Cascadia Mono" panose="020B0609020000020004" pitchFamily="49" charset="0"/>
              </a:rPr>
              <a:t>void</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int</a:t>
            </a:r>
            <a:r>
              <a:rPr lang="en-US" sz="1400">
                <a:solidFill>
                  <a:srgbClr val="000000"/>
                </a:solidFill>
                <a:latin typeface="Cascadia Mono" panose="020B0609020000020004" pitchFamily="49" charset="0"/>
              </a:rPr>
              <a:t> input1[</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 input2[</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i</a:t>
            </a:r>
            <a:r>
              <a:rPr lang="en-US" sz="1400">
                <a:solidFill>
                  <a:srgbClr val="000000"/>
                </a:solidFill>
                <a:latin typeface="Cascadia Mono" panose="020B0609020000020004" pitchFamily="49" charset="0"/>
              </a:rPr>
              <a:t>;</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"Please enter a list of %d integers:\n"</a:t>
            </a:r>
            <a:r>
              <a:rPr lang="en-US" sz="1400">
                <a:solidFill>
                  <a:srgbClr val="000000"/>
                </a:solidFill>
                <a:latin typeface="Cascadia Mono" panose="020B0609020000020004" pitchFamily="49" charset="0"/>
              </a:rPr>
              <a:t>, </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a:t>
            </a:r>
          </a:p>
          <a:p>
            <a:r>
              <a:rPr lang="nn-NO" sz="1400">
                <a:solidFill>
                  <a:srgbClr val="000000"/>
                </a:solidFill>
                <a:latin typeface="Cascadia Mono" panose="020B0609020000020004" pitchFamily="49" charset="0"/>
              </a:rPr>
              <a:t>    </a:t>
            </a:r>
            <a:r>
              <a:rPr lang="nn-NO" sz="1400">
                <a:solidFill>
                  <a:srgbClr val="0000FF"/>
                </a:solidFill>
                <a:latin typeface="Cascadia Mono" panose="020B0609020000020004" pitchFamily="49" charset="0"/>
              </a:rPr>
              <a:t>for</a:t>
            </a:r>
            <a:r>
              <a:rPr lang="nn-NO" sz="1400">
                <a:solidFill>
                  <a:srgbClr val="000000"/>
                </a:solidFill>
                <a:latin typeface="Cascadia Mono" panose="020B0609020000020004" pitchFamily="49" charset="0"/>
              </a:rPr>
              <a:t> (i = 0; i &lt; </a:t>
            </a:r>
            <a:r>
              <a:rPr lang="nn-NO" sz="1400">
                <a:solidFill>
                  <a:srgbClr val="6F008A"/>
                </a:solidFill>
                <a:latin typeface="Cascadia Mono" panose="020B0609020000020004" pitchFamily="49" charset="0"/>
              </a:rPr>
              <a:t>SIZE</a:t>
            </a:r>
            <a:r>
              <a:rPr lang="nn-NO" sz="1400">
                <a:solidFill>
                  <a:srgbClr val="000000"/>
                </a:solidFill>
                <a:latin typeface="Cascadia Mono" panose="020B0609020000020004" pitchFamily="49" charset="0"/>
              </a:rPr>
              <a:t>; ++i)scanf(</a:t>
            </a:r>
            <a:r>
              <a:rPr lang="nn-NO" sz="1400">
                <a:solidFill>
                  <a:srgbClr val="A31515"/>
                </a:solidFill>
                <a:latin typeface="Cascadia Mono" panose="020B0609020000020004" pitchFamily="49" charset="0"/>
              </a:rPr>
              <a:t>"%d"</a:t>
            </a:r>
            <a:r>
              <a:rPr lang="nn-NO" sz="1400">
                <a:solidFill>
                  <a:srgbClr val="000000"/>
                </a:solidFill>
                <a:latin typeface="Cascadia Mono" panose="020B0609020000020004" pitchFamily="49" charset="0"/>
              </a:rPr>
              <a:t>, &amp;input1[i]);</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"Please enter another list of %d integers:\n"</a:t>
            </a:r>
            <a:r>
              <a:rPr lang="en-US" sz="1400">
                <a:solidFill>
                  <a:srgbClr val="000000"/>
                </a:solidFill>
                <a:latin typeface="Cascadia Mono" panose="020B0609020000020004" pitchFamily="49" charset="0"/>
              </a:rPr>
              <a:t>, </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a:t>
            </a:r>
          </a:p>
          <a:p>
            <a:r>
              <a:rPr lang="nn-NO" sz="1400">
                <a:solidFill>
                  <a:srgbClr val="000000"/>
                </a:solidFill>
                <a:latin typeface="Cascadia Mono" panose="020B0609020000020004" pitchFamily="49" charset="0"/>
              </a:rPr>
              <a:t>    </a:t>
            </a:r>
            <a:r>
              <a:rPr lang="nn-NO" sz="1400">
                <a:solidFill>
                  <a:srgbClr val="0000FF"/>
                </a:solidFill>
                <a:latin typeface="Cascadia Mono" panose="020B0609020000020004" pitchFamily="49" charset="0"/>
              </a:rPr>
              <a:t>for</a:t>
            </a:r>
            <a:r>
              <a:rPr lang="nn-NO" sz="1400">
                <a:solidFill>
                  <a:srgbClr val="000000"/>
                </a:solidFill>
                <a:latin typeface="Cascadia Mono" panose="020B0609020000020004" pitchFamily="49" charset="0"/>
              </a:rPr>
              <a:t> (i = 0; i &lt; </a:t>
            </a:r>
            <a:r>
              <a:rPr lang="nn-NO" sz="1400">
                <a:solidFill>
                  <a:srgbClr val="6F008A"/>
                </a:solidFill>
                <a:latin typeface="Cascadia Mono" panose="020B0609020000020004" pitchFamily="49" charset="0"/>
              </a:rPr>
              <a:t>SIZE</a:t>
            </a:r>
            <a:r>
              <a:rPr lang="nn-NO" sz="1400">
                <a:solidFill>
                  <a:srgbClr val="000000"/>
                </a:solidFill>
                <a:latin typeface="Cascadia Mono" panose="020B0609020000020004" pitchFamily="49" charset="0"/>
              </a:rPr>
              <a:t>; ++i) scanf(</a:t>
            </a:r>
            <a:r>
              <a:rPr lang="nn-NO" sz="1400">
                <a:solidFill>
                  <a:srgbClr val="A31515"/>
                </a:solidFill>
                <a:latin typeface="Cascadia Mono" panose="020B0609020000020004" pitchFamily="49" charset="0"/>
              </a:rPr>
              <a:t>"%d"</a:t>
            </a:r>
            <a:r>
              <a:rPr lang="nn-NO" sz="1400">
                <a:solidFill>
                  <a:srgbClr val="000000"/>
                </a:solidFill>
                <a:latin typeface="Cascadia Mono" panose="020B0609020000020004" pitchFamily="49" charset="0"/>
              </a:rPr>
              <a:t>, &amp;input2[i]);</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if</a:t>
            </a:r>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compare_arrays</a:t>
            </a:r>
            <a:r>
              <a:rPr lang="en-US" sz="1400">
                <a:solidFill>
                  <a:srgbClr val="000000"/>
                </a:solidFill>
                <a:latin typeface="Cascadia Mono" panose="020B0609020000020004" pitchFamily="49" charset="0"/>
              </a:rPr>
              <a:t>(input1, input2, </a:t>
            </a:r>
            <a:r>
              <a:rPr lang="en-US" sz="1400">
                <a:solidFill>
                  <a:srgbClr val="6F008A"/>
                </a:solidFill>
                <a:latin typeface="Cascadia Mono" panose="020B0609020000020004" pitchFamily="49" charset="0"/>
              </a:rPr>
              <a:t>SIZE</a:t>
            </a:r>
            <a:r>
              <a:rPr lang="en-US" sz="1400">
                <a:solidFill>
                  <a:srgbClr val="000000"/>
                </a:solidFill>
                <a:latin typeface="Cascadia Mono" panose="020B0609020000020004" pitchFamily="49" charset="0"/>
              </a:rPr>
              <a:t>) == 1)</a:t>
            </a: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"Both lists are identical!\n"</a:t>
            </a:r>
            <a:r>
              <a:rPr lang="en-US" sz="1400">
                <a:solidFill>
                  <a:srgbClr val="000000"/>
                </a:solidFill>
                <a:latin typeface="Cascadia Mono" panose="020B0609020000020004" pitchFamily="49" charset="0"/>
              </a:rPr>
              <a:t>);</a:t>
            </a: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else</a:t>
            </a:r>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err="1">
                <a:solidFill>
                  <a:srgbClr val="000000"/>
                </a:solidFill>
                <a:latin typeface="Cascadia Mono" panose="020B0609020000020004" pitchFamily="49" charset="0"/>
              </a:rPr>
              <a:t>printf</a:t>
            </a:r>
            <a:r>
              <a:rPr lang="en-US" sz="1400">
                <a:solidFill>
                  <a:srgbClr val="000000"/>
                </a:solidFill>
                <a:latin typeface="Cascadia Mono" panose="020B0609020000020004" pitchFamily="49" charset="0"/>
              </a:rPr>
              <a:t>(</a:t>
            </a:r>
            <a:r>
              <a:rPr lang="en-US" sz="1400">
                <a:solidFill>
                  <a:srgbClr val="A31515"/>
                </a:solidFill>
                <a:latin typeface="Cascadia Mono" panose="020B0609020000020004" pitchFamily="49" charset="0"/>
              </a:rPr>
              <a:t>"The lists are not identical...\n"</a:t>
            </a:r>
            <a:r>
              <a:rPr lang="en-US" sz="1400">
                <a:solidFill>
                  <a:srgbClr val="000000"/>
                </a:solidFill>
                <a:latin typeface="Cascadia Mono" panose="020B0609020000020004" pitchFamily="49" charset="0"/>
              </a:rPr>
              <a:t>);</a:t>
            </a:r>
          </a:p>
          <a:p>
            <a:endParaRPr lang="en-US" sz="1400">
              <a:solidFill>
                <a:srgbClr val="000000"/>
              </a:solidFill>
              <a:latin typeface="Cascadia Mono" panose="020B0609020000020004" pitchFamily="49" charset="0"/>
            </a:endParaRPr>
          </a:p>
          <a:p>
            <a:r>
              <a:rPr lang="en-US" sz="1400">
                <a:solidFill>
                  <a:srgbClr val="000000"/>
                </a:solidFill>
                <a:latin typeface="Cascadia Mono" panose="020B0609020000020004" pitchFamily="49" charset="0"/>
              </a:rPr>
              <a:t>    </a:t>
            </a:r>
            <a:r>
              <a:rPr lang="en-US" sz="1400">
                <a:solidFill>
                  <a:srgbClr val="0000FF"/>
                </a:solidFill>
                <a:latin typeface="Cascadia Mono" panose="020B0609020000020004" pitchFamily="49" charset="0"/>
              </a:rPr>
              <a:t>return</a:t>
            </a:r>
            <a:r>
              <a:rPr lang="en-US" sz="1400">
                <a:solidFill>
                  <a:srgbClr val="000000"/>
                </a:solidFill>
                <a:latin typeface="Cascadia Mono" panose="020B0609020000020004" pitchFamily="49" charset="0"/>
              </a:rPr>
              <a:t> 0;</a:t>
            </a:r>
          </a:p>
          <a:p>
            <a:r>
              <a:rPr lang="en-US" sz="1400">
                <a:solidFill>
                  <a:srgbClr val="000000"/>
                </a:solidFill>
                <a:latin typeface="Cascadia Mono" panose="020B0609020000020004" pitchFamily="49" charset="0"/>
              </a:rPr>
              <a:t>}</a:t>
            </a:r>
            <a:endParaRPr lang="en-US" sz="1400"/>
          </a:p>
        </p:txBody>
      </p:sp>
    </p:spTree>
    <p:extLst>
      <p:ext uri="{BB962C8B-B14F-4D97-AF65-F5344CB8AC3E}">
        <p14:creationId xmlns:p14="http://schemas.microsoft.com/office/powerpoint/2010/main" val="105916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5D459-993D-0722-05F9-BA6588C852EE}"/>
              </a:ext>
            </a:extLst>
          </p:cNvPr>
          <p:cNvSpPr txBox="1"/>
          <p:nvPr/>
        </p:nvSpPr>
        <p:spPr>
          <a:xfrm>
            <a:off x="1428750" y="2182505"/>
            <a:ext cx="7815834" cy="1938992"/>
          </a:xfrm>
          <a:prstGeom prst="rect">
            <a:avLst/>
          </a:prstGeom>
          <a:noFill/>
        </p:spPr>
        <p:txBody>
          <a:bodyPr wrap="square">
            <a:spAutoFit/>
          </a:bodyPr>
          <a:lstStyle/>
          <a:p>
            <a:pPr marL="0" indent="0" algn="ctr">
              <a:buFont typeface="Arial" panose="020B0604020202020204" pitchFamily="34" charset="0"/>
              <a:buNone/>
            </a:pPr>
            <a:r>
              <a:rPr lang="en-US" altLang="zh-CN" sz="6000" b="1">
                <a:latin typeface="Linh AvantGarde" panose="02000603030000020004" pitchFamily="2" charset="0"/>
              </a:rPr>
              <a:t>C Programming Basic</a:t>
            </a:r>
          </a:p>
          <a:p>
            <a:pPr marL="0" indent="0" algn="ctr">
              <a:buFont typeface="Arial" panose="020B0604020202020204" pitchFamily="34" charset="0"/>
              <a:buNone/>
            </a:pPr>
            <a:r>
              <a:rPr lang="en-US" altLang="zh-CN" sz="6000" b="1">
                <a:latin typeface="Linh AvantGarde" panose="02000603030000020004" pitchFamily="2" charset="0"/>
              </a:rPr>
              <a:t>Basis</a:t>
            </a:r>
            <a:endParaRPr lang="zh-CN" altLang="en-US" sz="6000" b="1">
              <a:latin typeface="Linh AvantGarde" panose="02000603030000020004" pitchFamily="2" charset="0"/>
            </a:endParaRPr>
          </a:p>
        </p:txBody>
      </p:sp>
    </p:spTree>
    <p:extLst>
      <p:ext uri="{BB962C8B-B14F-4D97-AF65-F5344CB8AC3E}">
        <p14:creationId xmlns:p14="http://schemas.microsoft.com/office/powerpoint/2010/main" val="38719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9E3E-6517-DBC6-EF10-D0FD76DD3F97}"/>
              </a:ext>
            </a:extLst>
          </p:cNvPr>
          <p:cNvSpPr>
            <a:spLocks noGrp="1"/>
          </p:cNvSpPr>
          <p:nvPr>
            <p:ph type="title"/>
          </p:nvPr>
        </p:nvSpPr>
        <p:spPr/>
        <p:txBody>
          <a:bodyPr/>
          <a:lstStyle/>
          <a:p>
            <a:r>
              <a:rPr lang="en-US"/>
              <a:t>Lab test</a:t>
            </a:r>
          </a:p>
        </p:txBody>
      </p:sp>
      <p:sp>
        <p:nvSpPr>
          <p:cNvPr id="3" name="Text Placeholder 2">
            <a:extLst>
              <a:ext uri="{FF2B5EF4-FFF2-40B4-BE49-F238E27FC236}">
                <a16:creationId xmlns:a16="http://schemas.microsoft.com/office/drawing/2014/main" id="{D879875D-5F24-8423-75D8-EB277F0A7F13}"/>
              </a:ext>
            </a:extLst>
          </p:cNvPr>
          <p:cNvSpPr>
            <a:spLocks noGrp="1"/>
          </p:cNvSpPr>
          <p:nvPr>
            <p:ph sz="quarter" idx="13"/>
          </p:nvPr>
        </p:nvSpPr>
        <p:spPr/>
        <p:txBody>
          <a:bodyPr/>
          <a:lstStyle/>
          <a:p>
            <a:r>
              <a:rPr lang="en-US" b="1">
                <a:latin typeface="+mn-lt"/>
              </a:rPr>
              <a:t>Lab 01</a:t>
            </a:r>
            <a:r>
              <a:rPr lang="en-US">
                <a:latin typeface="+mn-lt"/>
              </a:rPr>
              <a:t>. Find all perfect square in a sequence</a:t>
            </a:r>
          </a:p>
          <a:p>
            <a:pPr lvl="1"/>
            <a:r>
              <a:rPr lang="en-US">
                <a:latin typeface="+mn-lt"/>
              </a:rPr>
              <a:t>Given a sequence of n integers a1, a2, . . ., an. Compute the number Q of perfect squares (the number of type a</a:t>
            </a:r>
            <a:r>
              <a:rPr lang="en-US" baseline="30000">
                <a:latin typeface="+mn-lt"/>
              </a:rPr>
              <a:t>2</a:t>
            </a:r>
            <a:r>
              <a:rPr lang="en-US">
                <a:latin typeface="+mn-lt"/>
              </a:rPr>
              <a:t>) of that sequence.</a:t>
            </a:r>
          </a:p>
          <a:p>
            <a:r>
              <a:rPr lang="en-US">
                <a:latin typeface="+mn-lt"/>
              </a:rPr>
              <a:t>Input</a:t>
            </a:r>
          </a:p>
          <a:p>
            <a:pPr lvl="1"/>
            <a:r>
              <a:rPr lang="en-US">
                <a:latin typeface="+mn-lt"/>
              </a:rPr>
              <a:t>Line 1: contains a positive integer n (1 &lt;= n &lt;= 100000)</a:t>
            </a:r>
          </a:p>
          <a:p>
            <a:pPr lvl="1"/>
            <a:r>
              <a:rPr lang="en-US">
                <a:latin typeface="+mn-lt"/>
              </a:rPr>
              <a:t>Line 2: contains n positive integer a1, a2, . . ., an (1 &lt;= ai &lt;= 1000000)</a:t>
            </a:r>
          </a:p>
          <a:p>
            <a:r>
              <a:rPr lang="en-US">
                <a:latin typeface="+mn-lt"/>
              </a:rPr>
              <a:t>Output</a:t>
            </a:r>
          </a:p>
          <a:p>
            <a:pPr lvl="1"/>
            <a:r>
              <a:rPr lang="en-US">
                <a:latin typeface="+mn-lt"/>
              </a:rPr>
              <a:t>Write the value Q</a:t>
            </a:r>
          </a:p>
          <a:p>
            <a:endParaRPr lang="en-US">
              <a:latin typeface="+mn-lt"/>
            </a:endParaRPr>
          </a:p>
        </p:txBody>
      </p:sp>
      <p:graphicFrame>
        <p:nvGraphicFramePr>
          <p:cNvPr id="4" name="Table 3">
            <a:extLst>
              <a:ext uri="{FF2B5EF4-FFF2-40B4-BE49-F238E27FC236}">
                <a16:creationId xmlns:a16="http://schemas.microsoft.com/office/drawing/2014/main" id="{586275D7-9909-59EF-B899-239257F87931}"/>
              </a:ext>
            </a:extLst>
          </p:cNvPr>
          <p:cNvGraphicFramePr>
            <a:graphicFrameLocks noGrp="1"/>
          </p:cNvGraphicFramePr>
          <p:nvPr/>
        </p:nvGraphicFramePr>
        <p:xfrm>
          <a:off x="3645140" y="4393697"/>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86303198"/>
                    </a:ext>
                  </a:extLst>
                </a:gridCol>
                <a:gridCol w="4064000">
                  <a:extLst>
                    <a:ext uri="{9D8B030D-6E8A-4147-A177-3AD203B41FA5}">
                      <a16:colId xmlns:a16="http://schemas.microsoft.com/office/drawing/2014/main" val="212361226"/>
                    </a:ext>
                  </a:extLst>
                </a:gridCol>
              </a:tblGrid>
              <a:tr h="370840">
                <a:tc>
                  <a:txBody>
                    <a:bodyPr/>
                    <a:lstStyle/>
                    <a:p>
                      <a:r>
                        <a:rPr lang="en-US">
                          <a:latin typeface="+mn-lt"/>
                        </a:rPr>
                        <a:t>Input</a:t>
                      </a:r>
                      <a:endParaRPr lang="en-US"/>
                    </a:p>
                  </a:txBody>
                  <a:tcPr/>
                </a:tc>
                <a:tc>
                  <a:txBody>
                    <a:bodyPr/>
                    <a:lstStyle/>
                    <a:p>
                      <a:r>
                        <a:rPr lang="en-US">
                          <a:latin typeface="+mn-lt"/>
                        </a:rPr>
                        <a:t>Output</a:t>
                      </a:r>
                      <a:endParaRPr lang="en-US"/>
                    </a:p>
                  </a:txBody>
                  <a:tcPr/>
                </a:tc>
                <a:extLst>
                  <a:ext uri="{0D108BD9-81ED-4DB2-BD59-A6C34878D82A}">
                    <a16:rowId xmlns:a16="http://schemas.microsoft.com/office/drawing/2014/main" val="333723674"/>
                  </a:ext>
                </a:extLst>
              </a:tr>
              <a:tr h="370840">
                <a:tc>
                  <a:txBody>
                    <a:bodyPr/>
                    <a:lstStyle/>
                    <a:p>
                      <a:r>
                        <a:rPr lang="en-US">
                          <a:latin typeface="+mn-lt"/>
                        </a:rPr>
                        <a:t>5</a:t>
                      </a:r>
                    </a:p>
                    <a:p>
                      <a:r>
                        <a:rPr lang="en-US">
                          <a:latin typeface="+mn-lt"/>
                        </a:rPr>
                        <a:t>3 2 4 7 9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2</a:t>
                      </a:r>
                    </a:p>
                    <a:p>
                      <a:endParaRPr lang="en-US"/>
                    </a:p>
                  </a:txBody>
                  <a:tcPr/>
                </a:tc>
                <a:extLst>
                  <a:ext uri="{0D108BD9-81ED-4DB2-BD59-A6C34878D82A}">
                    <a16:rowId xmlns:a16="http://schemas.microsoft.com/office/drawing/2014/main" val="1979568245"/>
                  </a:ext>
                </a:extLst>
              </a:tr>
            </a:tbl>
          </a:graphicData>
        </a:graphic>
      </p:graphicFrame>
    </p:spTree>
    <p:extLst>
      <p:ext uri="{BB962C8B-B14F-4D97-AF65-F5344CB8AC3E}">
        <p14:creationId xmlns:p14="http://schemas.microsoft.com/office/powerpoint/2010/main" val="527133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1698CB-C4E9-5CBB-CE6D-97D0FB647D65}"/>
              </a:ext>
            </a:extLst>
          </p:cNvPr>
          <p:cNvSpPr>
            <a:spLocks noGrp="1"/>
          </p:cNvSpPr>
          <p:nvPr>
            <p:ph type="title"/>
          </p:nvPr>
        </p:nvSpPr>
        <p:spPr/>
        <p:txBody>
          <a:bodyPr/>
          <a:lstStyle/>
          <a:p>
            <a:r>
              <a:rPr lang="en-US"/>
              <a:t>Lab test</a:t>
            </a:r>
          </a:p>
        </p:txBody>
      </p:sp>
      <p:sp>
        <p:nvSpPr>
          <p:cNvPr id="3" name="Text Placeholder 2">
            <a:extLst>
              <a:ext uri="{FF2B5EF4-FFF2-40B4-BE49-F238E27FC236}">
                <a16:creationId xmlns:a16="http://schemas.microsoft.com/office/drawing/2014/main" id="{82A3FC74-1986-CCF9-5FDF-C5FE8CDD0449}"/>
              </a:ext>
            </a:extLst>
          </p:cNvPr>
          <p:cNvSpPr>
            <a:spLocks noGrp="1"/>
          </p:cNvSpPr>
          <p:nvPr>
            <p:ph sz="quarter" idx="13"/>
          </p:nvPr>
        </p:nvSpPr>
        <p:spPr/>
        <p:txBody>
          <a:bodyPr/>
          <a:lstStyle/>
          <a:p>
            <a:r>
              <a:rPr lang="en-US"/>
              <a:t>Lab 02. Sum Array</a:t>
            </a:r>
          </a:p>
          <a:p>
            <a:pPr lvl="1"/>
            <a:r>
              <a:rPr lang="en-US"/>
              <a:t>Given a sequence of integers a1, a2, ..., an. Compute the sum Q of elements of this sequence.</a:t>
            </a:r>
          </a:p>
          <a:p>
            <a:r>
              <a:rPr lang="en-US"/>
              <a:t>Input</a:t>
            </a:r>
          </a:p>
          <a:p>
            <a:pPr lvl="1"/>
            <a:r>
              <a:rPr lang="en-US"/>
              <a:t>Line 1: contains n (1 &lt;= n &lt;= 10000)</a:t>
            </a:r>
          </a:p>
          <a:p>
            <a:pPr lvl="1"/>
            <a:r>
              <a:rPr lang="en-US"/>
              <a:t>Line 2: contains a1, a2, ..., an (-10000 &lt;= ai &lt;= 10000)</a:t>
            </a:r>
          </a:p>
          <a:p>
            <a:endParaRPr lang="en-US"/>
          </a:p>
          <a:p>
            <a:r>
              <a:rPr lang="en-US"/>
              <a:t>Output</a:t>
            </a:r>
          </a:p>
          <a:p>
            <a:pPr lvl="1"/>
            <a:r>
              <a:rPr lang="en-US"/>
              <a:t>Write the value of Q</a:t>
            </a:r>
          </a:p>
        </p:txBody>
      </p:sp>
      <p:graphicFrame>
        <p:nvGraphicFramePr>
          <p:cNvPr id="4" name="Table 3">
            <a:extLst>
              <a:ext uri="{FF2B5EF4-FFF2-40B4-BE49-F238E27FC236}">
                <a16:creationId xmlns:a16="http://schemas.microsoft.com/office/drawing/2014/main" id="{0D11740E-7C40-867D-C3AE-9791BAAF845D}"/>
              </a:ext>
            </a:extLst>
          </p:cNvPr>
          <p:cNvGraphicFramePr>
            <a:graphicFrameLocks noGrp="1"/>
          </p:cNvGraphicFramePr>
          <p:nvPr/>
        </p:nvGraphicFramePr>
        <p:xfrm>
          <a:off x="3843547" y="4342760"/>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9522991"/>
                    </a:ext>
                  </a:extLst>
                </a:gridCol>
                <a:gridCol w="4064000">
                  <a:extLst>
                    <a:ext uri="{9D8B030D-6E8A-4147-A177-3AD203B41FA5}">
                      <a16:colId xmlns:a16="http://schemas.microsoft.com/office/drawing/2014/main" val="1350602272"/>
                    </a:ext>
                  </a:extLst>
                </a:gridCol>
              </a:tblGrid>
              <a:tr h="370840">
                <a:tc>
                  <a:txBody>
                    <a:bodyPr/>
                    <a:lstStyle/>
                    <a:p>
                      <a:r>
                        <a:rPr lang="en-US"/>
                        <a:t>Input</a:t>
                      </a:r>
                    </a:p>
                  </a:txBody>
                  <a:tcPr/>
                </a:tc>
                <a:tc>
                  <a:txBody>
                    <a:bodyPr/>
                    <a:lstStyle/>
                    <a:p>
                      <a:r>
                        <a:rPr lang="en-US"/>
                        <a:t>Output</a:t>
                      </a:r>
                    </a:p>
                  </a:txBody>
                  <a:tcPr/>
                </a:tc>
                <a:extLst>
                  <a:ext uri="{0D108BD9-81ED-4DB2-BD59-A6C34878D82A}">
                    <a16:rowId xmlns:a16="http://schemas.microsoft.com/office/drawing/2014/main" val="2339476682"/>
                  </a:ext>
                </a:extLst>
              </a:tr>
              <a:tr h="370840">
                <a:tc>
                  <a:txBody>
                    <a:bodyPr/>
                    <a:lstStyle/>
                    <a:p>
                      <a:r>
                        <a:rPr lang="en-US"/>
                        <a:t>4</a:t>
                      </a:r>
                    </a:p>
                    <a:p>
                      <a:r>
                        <a:rPr lang="en-US"/>
                        <a:t>3 2 5 4</a:t>
                      </a:r>
                    </a:p>
                  </a:txBody>
                  <a:tcPr/>
                </a:tc>
                <a:tc>
                  <a:txBody>
                    <a:bodyPr/>
                    <a:lstStyle/>
                    <a:p>
                      <a:r>
                        <a:rPr lang="en-US"/>
                        <a:t>14</a:t>
                      </a:r>
                    </a:p>
                  </a:txBody>
                  <a:tcPr/>
                </a:tc>
                <a:extLst>
                  <a:ext uri="{0D108BD9-81ED-4DB2-BD59-A6C34878D82A}">
                    <a16:rowId xmlns:a16="http://schemas.microsoft.com/office/drawing/2014/main" val="2509659673"/>
                  </a:ext>
                </a:extLst>
              </a:tr>
            </a:tbl>
          </a:graphicData>
        </a:graphic>
      </p:graphicFrame>
    </p:spTree>
    <p:extLst>
      <p:ext uri="{BB962C8B-B14F-4D97-AF65-F5344CB8AC3E}">
        <p14:creationId xmlns:p14="http://schemas.microsoft.com/office/powerpoint/2010/main" val="3402597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E00D9-1870-EB04-BDF8-200727D78EA2}"/>
              </a:ext>
            </a:extLst>
          </p:cNvPr>
          <p:cNvSpPr txBox="1"/>
          <p:nvPr/>
        </p:nvSpPr>
        <p:spPr>
          <a:xfrm>
            <a:off x="5010567" y="3013501"/>
            <a:ext cx="3925019" cy="830997"/>
          </a:xfrm>
          <a:prstGeom prst="rect">
            <a:avLst/>
          </a:prstGeom>
          <a:noFill/>
        </p:spPr>
        <p:txBody>
          <a:bodyPr wrap="square" rtlCol="0">
            <a:spAutoFit/>
          </a:bodyPr>
          <a:lstStyle/>
          <a:p>
            <a:r>
              <a:rPr lang="en-US" sz="4800"/>
              <a:t>String</a:t>
            </a:r>
            <a:endParaRPr lang="en-US" sz="3600"/>
          </a:p>
        </p:txBody>
      </p:sp>
    </p:spTree>
    <p:extLst>
      <p:ext uri="{BB962C8B-B14F-4D97-AF65-F5344CB8AC3E}">
        <p14:creationId xmlns:p14="http://schemas.microsoft.com/office/powerpoint/2010/main" val="126135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F9BA993-5E95-454F-B9AB-17C461BD0B64}"/>
              </a:ext>
            </a:extLst>
          </p:cNvPr>
          <p:cNvSpPr>
            <a:spLocks noGrp="1" noChangeArrowheads="1"/>
          </p:cNvSpPr>
          <p:nvPr>
            <p:ph type="title"/>
          </p:nvPr>
        </p:nvSpPr>
        <p:spPr/>
        <p:txBody>
          <a:bodyPr>
            <a:normAutofit fontScale="90000"/>
          </a:bodyPr>
          <a:lstStyle/>
          <a:p>
            <a:pPr eaLnBrk="1" hangingPunct="1">
              <a:defRPr/>
            </a:pPr>
            <a:r>
              <a:rPr lang="en-US" sz="3200" b="1"/>
              <a:t>Strings</a:t>
            </a:r>
          </a:p>
        </p:txBody>
      </p:sp>
      <p:sp>
        <p:nvSpPr>
          <p:cNvPr id="16387" name="Rectangle 3">
            <a:extLst>
              <a:ext uri="{FF2B5EF4-FFF2-40B4-BE49-F238E27FC236}">
                <a16:creationId xmlns:a16="http://schemas.microsoft.com/office/drawing/2014/main" id="{9193EAB9-78AB-4CE6-B600-2ED51B6E61EC}"/>
              </a:ext>
            </a:extLst>
          </p:cNvPr>
          <p:cNvSpPr>
            <a:spLocks noGrp="1" noChangeArrowheads="1"/>
          </p:cNvSpPr>
          <p:nvPr>
            <p:ph sz="quarter" idx="13"/>
          </p:nvPr>
        </p:nvSpPr>
        <p:spPr/>
        <p:txBody>
          <a:bodyPr>
            <a:normAutofit/>
          </a:bodyPr>
          <a:lstStyle/>
          <a:p>
            <a:pPr eaLnBrk="1" hangingPunct="1"/>
            <a:r>
              <a:rPr lang="en-US" altLang="en-US" sz="2000">
                <a:latin typeface="Arial" panose="020B0604020202020204" pitchFamily="34" charset="0"/>
                <a:cs typeface="Arial" panose="020B0604020202020204" pitchFamily="34" charset="0"/>
              </a:rPr>
              <a:t>An array of characters</a:t>
            </a:r>
          </a:p>
          <a:p>
            <a:pPr eaLnBrk="1" hangingPunct="1"/>
            <a:r>
              <a:rPr lang="en-US" altLang="en-US" sz="2000">
                <a:latin typeface="Arial" panose="020B0604020202020204" pitchFamily="34" charset="0"/>
                <a:cs typeface="Arial" panose="020B0604020202020204" pitchFamily="34" charset="0"/>
              </a:rPr>
              <a:t>Used to store text</a:t>
            </a:r>
          </a:p>
          <a:p>
            <a:pPr eaLnBrk="1" hangingPunct="1"/>
            <a:r>
              <a:rPr lang="en-US" altLang="en-US" sz="2000">
                <a:latin typeface="Arial" panose="020B0604020202020204" pitchFamily="34" charset="0"/>
                <a:cs typeface="Arial" panose="020B0604020202020204" pitchFamily="34" charset="0"/>
              </a:rPr>
              <a:t>Another way to initialize:</a:t>
            </a:r>
          </a:p>
          <a:p>
            <a:pPr eaLnBrk="1" hangingPunct="1">
              <a:buFontTx/>
              <a:buNone/>
            </a:pPr>
            <a:r>
              <a:rPr lang="en-US" altLang="en-US" sz="2000">
                <a:latin typeface="Arial" panose="020B0604020202020204" pitchFamily="34" charset="0"/>
                <a:cs typeface="Arial" panose="020B0604020202020204" pitchFamily="34" charset="0"/>
              </a:rPr>
              <a:t>         </a:t>
            </a:r>
            <a:r>
              <a:rPr lang="en-US" altLang="en-US" sz="2000" b="1">
                <a:solidFill>
                  <a:srgbClr val="3333FF"/>
                </a:solidFill>
                <a:latin typeface="Arial" panose="020B0604020202020204" pitchFamily="34" charset="0"/>
                <a:cs typeface="Arial" panose="020B0604020202020204" pitchFamily="34" charset="0"/>
              </a:rPr>
              <a:t>char</a:t>
            </a:r>
            <a:r>
              <a:rPr lang="en-US" altLang="en-US" sz="2000" b="1">
                <a:latin typeface="Arial" panose="020B0604020202020204" pitchFamily="34" charset="0"/>
                <a:cs typeface="Arial" panose="020B0604020202020204" pitchFamily="34" charset="0"/>
              </a:rPr>
              <a:t> str[] = “Hello world";</a:t>
            </a:r>
          </a:p>
          <a:p>
            <a:pPr eaLnBrk="1" hangingPunct="1"/>
            <a:endParaRPr lang="en-US" altLang="en-US" sz="2000">
              <a:latin typeface="Arial" panose="020B0604020202020204" pitchFamily="34" charset="0"/>
              <a:cs typeface="Arial" panose="020B0604020202020204" pitchFamily="34" charset="0"/>
            </a:endParaRPr>
          </a:p>
        </p:txBody>
      </p:sp>
      <p:grpSp>
        <p:nvGrpSpPr>
          <p:cNvPr id="16388" name="Group 4">
            <a:extLst>
              <a:ext uri="{FF2B5EF4-FFF2-40B4-BE49-F238E27FC236}">
                <a16:creationId xmlns:a16="http://schemas.microsoft.com/office/drawing/2014/main" id="{0DDFCB09-8C41-4C64-AF1E-F4E16F4D5CC1}"/>
              </a:ext>
            </a:extLst>
          </p:cNvPr>
          <p:cNvGrpSpPr>
            <a:grpSpLocks/>
          </p:cNvGrpSpPr>
          <p:nvPr/>
        </p:nvGrpSpPr>
        <p:grpSpPr bwMode="auto">
          <a:xfrm>
            <a:off x="1943100" y="2785873"/>
            <a:ext cx="8305800" cy="346075"/>
            <a:chOff x="288" y="1399"/>
            <a:chExt cx="5232" cy="218"/>
          </a:xfrm>
        </p:grpSpPr>
        <p:sp>
          <p:nvSpPr>
            <p:cNvPr id="16437" name="Text Box 5">
              <a:extLst>
                <a:ext uri="{FF2B5EF4-FFF2-40B4-BE49-F238E27FC236}">
                  <a16:creationId xmlns:a16="http://schemas.microsoft.com/office/drawing/2014/main" id="{56CD9989-2385-405F-9B7F-9849DCB106D7}"/>
                </a:ext>
              </a:extLst>
            </p:cNvPr>
            <p:cNvSpPr txBox="1">
              <a:spLocks noChangeArrowheads="1"/>
            </p:cNvSpPr>
            <p:nvPr/>
          </p:nvSpPr>
          <p:spPr bwMode="auto">
            <a:xfrm>
              <a:off x="576"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's'</a:t>
              </a:r>
            </a:p>
          </p:txBody>
        </p:sp>
        <p:sp>
          <p:nvSpPr>
            <p:cNvPr id="16438" name="Text Box 6">
              <a:extLst>
                <a:ext uri="{FF2B5EF4-FFF2-40B4-BE49-F238E27FC236}">
                  <a16:creationId xmlns:a16="http://schemas.microsoft.com/office/drawing/2014/main" id="{9BEF1728-C367-414E-BDC3-61F401C9B9DD}"/>
                </a:ext>
              </a:extLst>
            </p:cNvPr>
            <p:cNvSpPr txBox="1">
              <a:spLocks noChangeArrowheads="1"/>
            </p:cNvSpPr>
            <p:nvPr/>
          </p:nvSpPr>
          <p:spPr bwMode="auto">
            <a:xfrm>
              <a:off x="864"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39" name="Text Box 7">
              <a:extLst>
                <a:ext uri="{FF2B5EF4-FFF2-40B4-BE49-F238E27FC236}">
                  <a16:creationId xmlns:a16="http://schemas.microsoft.com/office/drawing/2014/main" id="{69AD30A4-6E25-4BE5-8E81-EF18E0AFEF81}"/>
                </a:ext>
              </a:extLst>
            </p:cNvPr>
            <p:cNvSpPr txBox="1">
              <a:spLocks noChangeArrowheads="1"/>
            </p:cNvSpPr>
            <p:nvPr/>
          </p:nvSpPr>
          <p:spPr bwMode="auto">
            <a:xfrm>
              <a:off x="1152"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 '</a:t>
              </a:r>
            </a:p>
          </p:txBody>
        </p:sp>
        <p:sp>
          <p:nvSpPr>
            <p:cNvPr id="16440" name="Text Box 8">
              <a:extLst>
                <a:ext uri="{FF2B5EF4-FFF2-40B4-BE49-F238E27FC236}">
                  <a16:creationId xmlns:a16="http://schemas.microsoft.com/office/drawing/2014/main" id="{6F3DAFC2-D72F-49E4-A1AE-CD6F8C923D67}"/>
                </a:ext>
              </a:extLst>
            </p:cNvPr>
            <p:cNvSpPr txBox="1">
              <a:spLocks noChangeArrowheads="1"/>
            </p:cNvSpPr>
            <p:nvPr/>
          </p:nvSpPr>
          <p:spPr bwMode="auto">
            <a:xfrm>
              <a:off x="1440"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'f'</a:t>
              </a:r>
            </a:p>
          </p:txBody>
        </p:sp>
        <p:sp>
          <p:nvSpPr>
            <p:cNvPr id="16441" name="Text Box 9">
              <a:extLst>
                <a:ext uri="{FF2B5EF4-FFF2-40B4-BE49-F238E27FC236}">
                  <a16:creationId xmlns:a16="http://schemas.microsoft.com/office/drawing/2014/main" id="{D9FC243E-EE43-47BF-8E56-40543E549A3C}"/>
                </a:ext>
              </a:extLst>
            </p:cNvPr>
            <p:cNvSpPr txBox="1">
              <a:spLocks noChangeArrowheads="1"/>
            </p:cNvSpPr>
            <p:nvPr/>
          </p:nvSpPr>
          <p:spPr bwMode="auto">
            <a:xfrm>
              <a:off x="1728"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'd'</a:t>
              </a:r>
            </a:p>
          </p:txBody>
        </p:sp>
        <p:sp>
          <p:nvSpPr>
            <p:cNvPr id="16442" name="Text Box 10">
              <a:extLst>
                <a:ext uri="{FF2B5EF4-FFF2-40B4-BE49-F238E27FC236}">
                  <a16:creationId xmlns:a16="http://schemas.microsoft.com/office/drawing/2014/main" id="{697160FE-E2AE-4DA3-8D4F-76E6F9211F75}"/>
                </a:ext>
              </a:extLst>
            </p:cNvPr>
            <p:cNvSpPr txBox="1">
              <a:spLocks noChangeArrowheads="1"/>
            </p:cNvSpPr>
            <p:nvPr/>
          </p:nvSpPr>
          <p:spPr bwMode="auto">
            <a:xfrm>
              <a:off x="2016" y="1399"/>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'y'</a:t>
              </a:r>
            </a:p>
          </p:txBody>
        </p:sp>
        <p:sp>
          <p:nvSpPr>
            <p:cNvPr id="16443" name="Text Box 11">
              <a:extLst>
                <a:ext uri="{FF2B5EF4-FFF2-40B4-BE49-F238E27FC236}">
                  <a16:creationId xmlns:a16="http://schemas.microsoft.com/office/drawing/2014/main" id="{70A2F67D-AE05-4E99-AF5D-7C0D881B2F1B}"/>
                </a:ext>
              </a:extLst>
            </p:cNvPr>
            <p:cNvSpPr txBox="1">
              <a:spLocks noChangeArrowheads="1"/>
            </p:cNvSpPr>
            <p:nvPr/>
          </p:nvSpPr>
          <p:spPr bwMode="auto">
            <a:xfrm>
              <a:off x="2304" y="1399"/>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'4'</a:t>
              </a:r>
            </a:p>
          </p:txBody>
        </p:sp>
        <p:sp>
          <p:nvSpPr>
            <p:cNvPr id="16444" name="Text Box 12">
              <a:extLst>
                <a:ext uri="{FF2B5EF4-FFF2-40B4-BE49-F238E27FC236}">
                  <a16:creationId xmlns:a16="http://schemas.microsoft.com/office/drawing/2014/main" id="{0B5F2686-711D-48A9-81D4-D8B7E15157EB}"/>
                </a:ext>
              </a:extLst>
            </p:cNvPr>
            <p:cNvSpPr txBox="1">
              <a:spLocks noChangeArrowheads="1"/>
            </p:cNvSpPr>
            <p:nvPr/>
          </p:nvSpPr>
          <p:spPr bwMode="auto">
            <a:xfrm>
              <a:off x="2592"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'7'</a:t>
              </a:r>
            </a:p>
          </p:txBody>
        </p:sp>
        <p:sp>
          <p:nvSpPr>
            <p:cNvPr id="16445" name="Text Box 13">
              <a:extLst>
                <a:ext uri="{FF2B5EF4-FFF2-40B4-BE49-F238E27FC236}">
                  <a16:creationId xmlns:a16="http://schemas.microsoft.com/office/drawing/2014/main" id="{0FB330AC-07DF-4094-953E-71ADE3BF4EC6}"/>
                </a:ext>
              </a:extLst>
            </p:cNvPr>
            <p:cNvSpPr txBox="1">
              <a:spLocks noChangeArrowheads="1"/>
            </p:cNvSpPr>
            <p:nvPr/>
          </p:nvSpPr>
          <p:spPr bwMode="auto">
            <a:xfrm>
              <a:off x="2880"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46" name="Text Box 14">
              <a:extLst>
                <a:ext uri="{FF2B5EF4-FFF2-40B4-BE49-F238E27FC236}">
                  <a16:creationId xmlns:a16="http://schemas.microsoft.com/office/drawing/2014/main" id="{7CFB6557-E8C6-42B7-B090-3A68F1DF8051}"/>
                </a:ext>
              </a:extLst>
            </p:cNvPr>
            <p:cNvSpPr txBox="1">
              <a:spLocks noChangeArrowheads="1"/>
            </p:cNvSpPr>
            <p:nvPr/>
          </p:nvSpPr>
          <p:spPr bwMode="auto">
            <a:xfrm>
              <a:off x="3168"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'_'</a:t>
              </a:r>
            </a:p>
          </p:txBody>
        </p:sp>
        <p:sp>
          <p:nvSpPr>
            <p:cNvPr id="16447" name="Text Box 15">
              <a:extLst>
                <a:ext uri="{FF2B5EF4-FFF2-40B4-BE49-F238E27FC236}">
                  <a16:creationId xmlns:a16="http://schemas.microsoft.com/office/drawing/2014/main" id="{3ADB5838-F322-475A-826B-2F3AE8D083A4}"/>
                </a:ext>
              </a:extLst>
            </p:cNvPr>
            <p:cNvSpPr txBox="1">
              <a:spLocks noChangeArrowheads="1"/>
            </p:cNvSpPr>
            <p:nvPr/>
          </p:nvSpPr>
          <p:spPr bwMode="auto">
            <a:xfrm>
              <a:off x="3456"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'e'</a:t>
              </a:r>
            </a:p>
          </p:txBody>
        </p:sp>
        <p:sp>
          <p:nvSpPr>
            <p:cNvPr id="16448" name="Text Box 16">
              <a:extLst>
                <a:ext uri="{FF2B5EF4-FFF2-40B4-BE49-F238E27FC236}">
                  <a16:creationId xmlns:a16="http://schemas.microsoft.com/office/drawing/2014/main" id="{DDB79557-952F-47B7-AE4C-07A5B0BFE231}"/>
                </a:ext>
              </a:extLst>
            </p:cNvPr>
            <p:cNvSpPr txBox="1">
              <a:spLocks noChangeArrowheads="1"/>
            </p:cNvSpPr>
            <p:nvPr/>
          </p:nvSpPr>
          <p:spPr bwMode="auto">
            <a:xfrm>
              <a:off x="3744"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'g'</a:t>
              </a:r>
            </a:p>
          </p:txBody>
        </p:sp>
        <p:sp>
          <p:nvSpPr>
            <p:cNvPr id="16449" name="Text Box 17">
              <a:extLst>
                <a:ext uri="{FF2B5EF4-FFF2-40B4-BE49-F238E27FC236}">
                  <a16:creationId xmlns:a16="http://schemas.microsoft.com/office/drawing/2014/main" id="{A7174D5F-07AC-4D58-BD2C-1BCA421E014B}"/>
                </a:ext>
              </a:extLst>
            </p:cNvPr>
            <p:cNvSpPr txBox="1">
              <a:spLocks noChangeArrowheads="1"/>
            </p:cNvSpPr>
            <p:nvPr/>
          </p:nvSpPr>
          <p:spPr bwMode="auto">
            <a:xfrm>
              <a:off x="4032"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'd'</a:t>
              </a:r>
            </a:p>
          </p:txBody>
        </p:sp>
        <p:sp>
          <p:nvSpPr>
            <p:cNvPr id="16450" name="Text Box 18">
              <a:extLst>
                <a:ext uri="{FF2B5EF4-FFF2-40B4-BE49-F238E27FC236}">
                  <a16:creationId xmlns:a16="http://schemas.microsoft.com/office/drawing/2014/main" id="{C526DA4A-8E2B-40A8-B13B-FF53D72F877C}"/>
                </a:ext>
              </a:extLst>
            </p:cNvPr>
            <p:cNvSpPr txBox="1">
              <a:spLocks noChangeArrowheads="1"/>
            </p:cNvSpPr>
            <p:nvPr/>
          </p:nvSpPr>
          <p:spPr bwMode="auto">
            <a:xfrm>
              <a:off x="4320"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51" name="Text Box 19">
              <a:extLst>
                <a:ext uri="{FF2B5EF4-FFF2-40B4-BE49-F238E27FC236}">
                  <a16:creationId xmlns:a16="http://schemas.microsoft.com/office/drawing/2014/main" id="{677027D4-EEC2-4A47-ABAA-CDADC333E408}"/>
                </a:ext>
              </a:extLst>
            </p:cNvPr>
            <p:cNvSpPr txBox="1">
              <a:spLocks noChangeArrowheads="1"/>
            </p:cNvSpPr>
            <p:nvPr/>
          </p:nvSpPr>
          <p:spPr bwMode="auto">
            <a:xfrm>
              <a:off x="4608" y="1399"/>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'p'</a:t>
              </a:r>
            </a:p>
          </p:txBody>
        </p:sp>
        <p:sp>
          <p:nvSpPr>
            <p:cNvPr id="16452" name="Text Box 20">
              <a:extLst>
                <a:ext uri="{FF2B5EF4-FFF2-40B4-BE49-F238E27FC236}">
                  <a16:creationId xmlns:a16="http://schemas.microsoft.com/office/drawing/2014/main" id="{1447C820-E3E5-44CA-9FC1-4CF1FABF5128}"/>
                </a:ext>
              </a:extLst>
            </p:cNvPr>
            <p:cNvSpPr txBox="1">
              <a:spLocks noChangeArrowheads="1"/>
            </p:cNvSpPr>
            <p:nvPr/>
          </p:nvSpPr>
          <p:spPr bwMode="auto">
            <a:xfrm>
              <a:off x="4896" y="1399"/>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'v'</a:t>
              </a:r>
            </a:p>
          </p:txBody>
        </p:sp>
        <p:sp>
          <p:nvSpPr>
            <p:cNvPr id="16453" name="Text Box 21">
              <a:extLst>
                <a:ext uri="{FF2B5EF4-FFF2-40B4-BE49-F238E27FC236}">
                  <a16:creationId xmlns:a16="http://schemas.microsoft.com/office/drawing/2014/main" id="{458E9E21-57BD-49D8-8DA2-92606D9A9C48}"/>
                </a:ext>
              </a:extLst>
            </p:cNvPr>
            <p:cNvSpPr txBox="1">
              <a:spLocks noChangeArrowheads="1"/>
            </p:cNvSpPr>
            <p:nvPr/>
          </p:nvSpPr>
          <p:spPr bwMode="auto">
            <a:xfrm>
              <a:off x="288"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54" name="Text Box 22">
              <a:extLst>
                <a:ext uri="{FF2B5EF4-FFF2-40B4-BE49-F238E27FC236}">
                  <a16:creationId xmlns:a16="http://schemas.microsoft.com/office/drawing/2014/main" id="{7F6898BB-4F2C-49CB-BCD5-BA95D30192AA}"/>
                </a:ext>
              </a:extLst>
            </p:cNvPr>
            <p:cNvSpPr txBox="1">
              <a:spLocks noChangeArrowheads="1"/>
            </p:cNvSpPr>
            <p:nvPr/>
          </p:nvSpPr>
          <p:spPr bwMode="auto">
            <a:xfrm>
              <a:off x="5232" y="1399"/>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grpSp>
      <p:grpSp>
        <p:nvGrpSpPr>
          <p:cNvPr id="3" name="Group 23">
            <a:extLst>
              <a:ext uri="{FF2B5EF4-FFF2-40B4-BE49-F238E27FC236}">
                <a16:creationId xmlns:a16="http://schemas.microsoft.com/office/drawing/2014/main" id="{3AAAEA6D-1568-4B64-8851-C83908875ECA}"/>
              </a:ext>
            </a:extLst>
          </p:cNvPr>
          <p:cNvGrpSpPr>
            <a:grpSpLocks/>
          </p:cNvGrpSpPr>
          <p:nvPr/>
        </p:nvGrpSpPr>
        <p:grpSpPr bwMode="auto">
          <a:xfrm>
            <a:off x="1943100" y="2785873"/>
            <a:ext cx="8305800" cy="873125"/>
            <a:chOff x="288" y="1680"/>
            <a:chExt cx="5232" cy="550"/>
          </a:xfrm>
        </p:grpSpPr>
        <p:sp>
          <p:nvSpPr>
            <p:cNvPr id="16416" name="Text Box 24">
              <a:extLst>
                <a:ext uri="{FF2B5EF4-FFF2-40B4-BE49-F238E27FC236}">
                  <a16:creationId xmlns:a16="http://schemas.microsoft.com/office/drawing/2014/main" id="{44F39FA0-7F53-4C5F-873B-F05C124AEA1F}"/>
                </a:ext>
              </a:extLst>
            </p:cNvPr>
            <p:cNvSpPr txBox="1">
              <a:spLocks noChangeArrowheads="1"/>
            </p:cNvSpPr>
            <p:nvPr/>
          </p:nvSpPr>
          <p:spPr bwMode="auto">
            <a:xfrm>
              <a:off x="288" y="2016"/>
              <a:ext cx="288" cy="214"/>
            </a:xfrm>
            <a:prstGeom prst="rect">
              <a:avLst/>
            </a:prstGeom>
            <a:solidFill>
              <a:schemeClr val="accent1"/>
            </a:solidFill>
            <a:ln w="317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Tahoma" panose="020B0604030504040204" pitchFamily="34" charset="0"/>
                  <a:cs typeface="Arial" panose="020B0604020202020204" pitchFamily="34" charset="0"/>
                </a:rPr>
                <a:t>str</a:t>
              </a:r>
            </a:p>
          </p:txBody>
        </p:sp>
        <p:cxnSp>
          <p:nvCxnSpPr>
            <p:cNvPr id="16417" name="AutoShape 25">
              <a:extLst>
                <a:ext uri="{FF2B5EF4-FFF2-40B4-BE49-F238E27FC236}">
                  <a16:creationId xmlns:a16="http://schemas.microsoft.com/office/drawing/2014/main" id="{267A3606-4AC5-432D-B504-B614C0665CB8}"/>
                </a:ext>
              </a:extLst>
            </p:cNvPr>
            <p:cNvCxnSpPr>
              <a:cxnSpLocks noChangeShapeType="1"/>
              <a:stCxn id="16416" idx="3"/>
            </p:cNvCxnSpPr>
            <p:nvPr/>
          </p:nvCxnSpPr>
          <p:spPr bwMode="auto">
            <a:xfrm flipV="1">
              <a:off x="576" y="1917"/>
              <a:ext cx="144" cy="216"/>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16418" name="Group 26">
              <a:extLst>
                <a:ext uri="{FF2B5EF4-FFF2-40B4-BE49-F238E27FC236}">
                  <a16:creationId xmlns:a16="http://schemas.microsoft.com/office/drawing/2014/main" id="{394EF787-0D8E-469F-AD5F-E793F1489EFB}"/>
                </a:ext>
              </a:extLst>
            </p:cNvPr>
            <p:cNvGrpSpPr>
              <a:grpSpLocks/>
            </p:cNvGrpSpPr>
            <p:nvPr/>
          </p:nvGrpSpPr>
          <p:grpSpPr bwMode="auto">
            <a:xfrm>
              <a:off x="288" y="1680"/>
              <a:ext cx="5232" cy="218"/>
              <a:chOff x="288" y="2366"/>
              <a:chExt cx="5232" cy="218"/>
            </a:xfrm>
          </p:grpSpPr>
          <p:sp>
            <p:nvSpPr>
              <p:cNvPr id="16419" name="Text Box 27">
                <a:extLst>
                  <a:ext uri="{FF2B5EF4-FFF2-40B4-BE49-F238E27FC236}">
                    <a16:creationId xmlns:a16="http://schemas.microsoft.com/office/drawing/2014/main" id="{BCD81E40-ED06-4EC6-9530-7AA6C6A2763D}"/>
                  </a:ext>
                </a:extLst>
              </p:cNvPr>
              <p:cNvSpPr txBox="1">
                <a:spLocks noChangeArrowheads="1"/>
              </p:cNvSpPr>
              <p:nvPr/>
            </p:nvSpPr>
            <p:spPr bwMode="auto">
              <a:xfrm>
                <a:off x="576"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'H'</a:t>
                </a:r>
              </a:p>
            </p:txBody>
          </p:sp>
          <p:sp>
            <p:nvSpPr>
              <p:cNvPr id="16420" name="Text Box 28">
                <a:extLst>
                  <a:ext uri="{FF2B5EF4-FFF2-40B4-BE49-F238E27FC236}">
                    <a16:creationId xmlns:a16="http://schemas.microsoft.com/office/drawing/2014/main" id="{8970BE44-2C88-4418-B174-1EE83C4C6C3C}"/>
                  </a:ext>
                </a:extLst>
              </p:cNvPr>
              <p:cNvSpPr txBox="1">
                <a:spLocks noChangeArrowheads="1"/>
              </p:cNvSpPr>
              <p:nvPr/>
            </p:nvSpPr>
            <p:spPr bwMode="auto">
              <a:xfrm>
                <a:off x="864"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'e'</a:t>
                </a:r>
              </a:p>
            </p:txBody>
          </p:sp>
          <p:sp>
            <p:nvSpPr>
              <p:cNvPr id="16421" name="Text Box 29">
                <a:extLst>
                  <a:ext uri="{FF2B5EF4-FFF2-40B4-BE49-F238E27FC236}">
                    <a16:creationId xmlns:a16="http://schemas.microsoft.com/office/drawing/2014/main" id="{758AA3F3-5811-4F1D-8B55-BA2F00378F03}"/>
                  </a:ext>
                </a:extLst>
              </p:cNvPr>
              <p:cNvSpPr txBox="1">
                <a:spLocks noChangeArrowheads="1"/>
              </p:cNvSpPr>
              <p:nvPr/>
            </p:nvSpPr>
            <p:spPr bwMode="auto">
              <a:xfrm>
                <a:off x="115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22" name="Text Box 30">
                <a:extLst>
                  <a:ext uri="{FF2B5EF4-FFF2-40B4-BE49-F238E27FC236}">
                    <a16:creationId xmlns:a16="http://schemas.microsoft.com/office/drawing/2014/main" id="{174DFAA6-5828-4D46-86AE-C5770B34A9C5}"/>
                  </a:ext>
                </a:extLst>
              </p:cNvPr>
              <p:cNvSpPr txBox="1">
                <a:spLocks noChangeArrowheads="1"/>
              </p:cNvSpPr>
              <p:nvPr/>
            </p:nvSpPr>
            <p:spPr bwMode="auto">
              <a:xfrm>
                <a:off x="144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23" name="Text Box 31">
                <a:extLst>
                  <a:ext uri="{FF2B5EF4-FFF2-40B4-BE49-F238E27FC236}">
                    <a16:creationId xmlns:a16="http://schemas.microsoft.com/office/drawing/2014/main" id="{950F101E-3AC9-499E-9419-CD98BF696E76}"/>
                  </a:ext>
                </a:extLst>
              </p:cNvPr>
              <p:cNvSpPr txBox="1">
                <a:spLocks noChangeArrowheads="1"/>
              </p:cNvSpPr>
              <p:nvPr/>
            </p:nvSpPr>
            <p:spPr bwMode="auto">
              <a:xfrm>
                <a:off x="172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'o'</a:t>
                </a:r>
              </a:p>
            </p:txBody>
          </p:sp>
          <p:sp>
            <p:nvSpPr>
              <p:cNvPr id="16424" name="Text Box 32">
                <a:extLst>
                  <a:ext uri="{FF2B5EF4-FFF2-40B4-BE49-F238E27FC236}">
                    <a16:creationId xmlns:a16="http://schemas.microsoft.com/office/drawing/2014/main" id="{EDF089CF-6E2E-44C7-A0F0-84D0A395973C}"/>
                  </a:ext>
                </a:extLst>
              </p:cNvPr>
              <p:cNvSpPr txBox="1">
                <a:spLocks noChangeArrowheads="1"/>
              </p:cNvSpPr>
              <p:nvPr/>
            </p:nvSpPr>
            <p:spPr bwMode="auto">
              <a:xfrm>
                <a:off x="2016"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 '</a:t>
                </a:r>
              </a:p>
            </p:txBody>
          </p:sp>
          <p:sp>
            <p:nvSpPr>
              <p:cNvPr id="16425" name="Text Box 33">
                <a:extLst>
                  <a:ext uri="{FF2B5EF4-FFF2-40B4-BE49-F238E27FC236}">
                    <a16:creationId xmlns:a16="http://schemas.microsoft.com/office/drawing/2014/main" id="{E9D6A644-A0D2-4F0F-A768-D9B8FEF09C60}"/>
                  </a:ext>
                </a:extLst>
              </p:cNvPr>
              <p:cNvSpPr txBox="1">
                <a:spLocks noChangeArrowheads="1"/>
              </p:cNvSpPr>
              <p:nvPr/>
            </p:nvSpPr>
            <p:spPr bwMode="auto">
              <a:xfrm>
                <a:off x="2304"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'w'</a:t>
                </a:r>
              </a:p>
            </p:txBody>
          </p:sp>
          <p:sp>
            <p:nvSpPr>
              <p:cNvPr id="16426" name="Text Box 34">
                <a:extLst>
                  <a:ext uri="{FF2B5EF4-FFF2-40B4-BE49-F238E27FC236}">
                    <a16:creationId xmlns:a16="http://schemas.microsoft.com/office/drawing/2014/main" id="{07A162E1-F6E4-4F17-8DAF-275AF6FEDE1D}"/>
                  </a:ext>
                </a:extLst>
              </p:cNvPr>
              <p:cNvSpPr txBox="1">
                <a:spLocks noChangeArrowheads="1"/>
              </p:cNvSpPr>
              <p:nvPr/>
            </p:nvSpPr>
            <p:spPr bwMode="auto">
              <a:xfrm>
                <a:off x="259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'o'</a:t>
                </a:r>
              </a:p>
            </p:txBody>
          </p:sp>
          <p:sp>
            <p:nvSpPr>
              <p:cNvPr id="16427" name="Text Box 35">
                <a:extLst>
                  <a:ext uri="{FF2B5EF4-FFF2-40B4-BE49-F238E27FC236}">
                    <a16:creationId xmlns:a16="http://schemas.microsoft.com/office/drawing/2014/main" id="{680977C5-02CB-4C03-9AB8-4E7214B4898A}"/>
                  </a:ext>
                </a:extLst>
              </p:cNvPr>
              <p:cNvSpPr txBox="1">
                <a:spLocks noChangeArrowheads="1"/>
              </p:cNvSpPr>
              <p:nvPr/>
            </p:nvSpPr>
            <p:spPr bwMode="auto">
              <a:xfrm>
                <a:off x="288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'r'</a:t>
                </a:r>
              </a:p>
            </p:txBody>
          </p:sp>
          <p:sp>
            <p:nvSpPr>
              <p:cNvPr id="16428" name="Text Box 36">
                <a:extLst>
                  <a:ext uri="{FF2B5EF4-FFF2-40B4-BE49-F238E27FC236}">
                    <a16:creationId xmlns:a16="http://schemas.microsoft.com/office/drawing/2014/main" id="{B1CF69C1-2A64-4AF8-B9C6-487C523CF664}"/>
                  </a:ext>
                </a:extLst>
              </p:cNvPr>
              <p:cNvSpPr txBox="1">
                <a:spLocks noChangeArrowheads="1"/>
              </p:cNvSpPr>
              <p:nvPr/>
            </p:nvSpPr>
            <p:spPr bwMode="auto">
              <a:xfrm>
                <a:off x="316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29" name="Text Box 37">
                <a:extLst>
                  <a:ext uri="{FF2B5EF4-FFF2-40B4-BE49-F238E27FC236}">
                    <a16:creationId xmlns:a16="http://schemas.microsoft.com/office/drawing/2014/main" id="{122E9178-9131-40AA-AA65-6EFB0F81D3F8}"/>
                  </a:ext>
                </a:extLst>
              </p:cNvPr>
              <p:cNvSpPr txBox="1">
                <a:spLocks noChangeArrowheads="1"/>
              </p:cNvSpPr>
              <p:nvPr/>
            </p:nvSpPr>
            <p:spPr bwMode="auto">
              <a:xfrm>
                <a:off x="3456"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'd'</a:t>
                </a:r>
              </a:p>
            </p:txBody>
          </p:sp>
          <p:sp>
            <p:nvSpPr>
              <p:cNvPr id="16430" name="Text Box 38">
                <a:extLst>
                  <a:ext uri="{FF2B5EF4-FFF2-40B4-BE49-F238E27FC236}">
                    <a16:creationId xmlns:a16="http://schemas.microsoft.com/office/drawing/2014/main" id="{6990BEF4-A6D8-46C3-A771-73BFDCFE4802}"/>
                  </a:ext>
                </a:extLst>
              </p:cNvPr>
              <p:cNvSpPr txBox="1">
                <a:spLocks noChangeArrowheads="1"/>
              </p:cNvSpPr>
              <p:nvPr/>
            </p:nvSpPr>
            <p:spPr bwMode="auto">
              <a:xfrm>
                <a:off x="3744"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'g'</a:t>
                </a:r>
              </a:p>
            </p:txBody>
          </p:sp>
          <p:sp>
            <p:nvSpPr>
              <p:cNvPr id="16431" name="Text Box 39">
                <a:extLst>
                  <a:ext uri="{FF2B5EF4-FFF2-40B4-BE49-F238E27FC236}">
                    <a16:creationId xmlns:a16="http://schemas.microsoft.com/office/drawing/2014/main" id="{52FB0370-F8E5-42CF-8F8C-8B25441586EA}"/>
                  </a:ext>
                </a:extLst>
              </p:cNvPr>
              <p:cNvSpPr txBox="1">
                <a:spLocks noChangeArrowheads="1"/>
              </p:cNvSpPr>
              <p:nvPr/>
            </p:nvSpPr>
            <p:spPr bwMode="auto">
              <a:xfrm>
                <a:off x="403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'd'</a:t>
                </a:r>
              </a:p>
            </p:txBody>
          </p:sp>
          <p:sp>
            <p:nvSpPr>
              <p:cNvPr id="16432" name="Text Box 40">
                <a:extLst>
                  <a:ext uri="{FF2B5EF4-FFF2-40B4-BE49-F238E27FC236}">
                    <a16:creationId xmlns:a16="http://schemas.microsoft.com/office/drawing/2014/main" id="{19D0A95D-2230-401E-A53F-5E5B588DDB74}"/>
                  </a:ext>
                </a:extLst>
              </p:cNvPr>
              <p:cNvSpPr txBox="1">
                <a:spLocks noChangeArrowheads="1"/>
              </p:cNvSpPr>
              <p:nvPr/>
            </p:nvSpPr>
            <p:spPr bwMode="auto">
              <a:xfrm>
                <a:off x="432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33" name="Text Box 41">
                <a:extLst>
                  <a:ext uri="{FF2B5EF4-FFF2-40B4-BE49-F238E27FC236}">
                    <a16:creationId xmlns:a16="http://schemas.microsoft.com/office/drawing/2014/main" id="{23668E16-B95C-46A7-A89E-38866B821EF6}"/>
                  </a:ext>
                </a:extLst>
              </p:cNvPr>
              <p:cNvSpPr txBox="1">
                <a:spLocks noChangeArrowheads="1"/>
              </p:cNvSpPr>
              <p:nvPr/>
            </p:nvSpPr>
            <p:spPr bwMode="auto">
              <a:xfrm>
                <a:off x="4608"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'p'</a:t>
                </a:r>
              </a:p>
            </p:txBody>
          </p:sp>
          <p:sp>
            <p:nvSpPr>
              <p:cNvPr id="16434" name="Text Box 42">
                <a:extLst>
                  <a:ext uri="{FF2B5EF4-FFF2-40B4-BE49-F238E27FC236}">
                    <a16:creationId xmlns:a16="http://schemas.microsoft.com/office/drawing/2014/main" id="{BE22B2AB-AA1D-4472-88D3-37EE2E7868CB}"/>
                  </a:ext>
                </a:extLst>
              </p:cNvPr>
              <p:cNvSpPr txBox="1">
                <a:spLocks noChangeArrowheads="1"/>
              </p:cNvSpPr>
              <p:nvPr/>
            </p:nvSpPr>
            <p:spPr bwMode="auto">
              <a:xfrm>
                <a:off x="4896"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'v'</a:t>
                </a:r>
              </a:p>
            </p:txBody>
          </p:sp>
          <p:sp>
            <p:nvSpPr>
              <p:cNvPr id="16435" name="Text Box 43">
                <a:extLst>
                  <a:ext uri="{FF2B5EF4-FFF2-40B4-BE49-F238E27FC236}">
                    <a16:creationId xmlns:a16="http://schemas.microsoft.com/office/drawing/2014/main" id="{A1991AF2-FF5D-4F5C-A3C1-F9C0FC832C8D}"/>
                  </a:ext>
                </a:extLst>
              </p:cNvPr>
              <p:cNvSpPr txBox="1">
                <a:spLocks noChangeArrowheads="1"/>
              </p:cNvSpPr>
              <p:nvPr/>
            </p:nvSpPr>
            <p:spPr bwMode="auto">
              <a:xfrm>
                <a:off x="28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36" name="Text Box 44">
                <a:extLst>
                  <a:ext uri="{FF2B5EF4-FFF2-40B4-BE49-F238E27FC236}">
                    <a16:creationId xmlns:a16="http://schemas.microsoft.com/office/drawing/2014/main" id="{4C6CDDC1-B1A0-4601-9A07-BA6D22E59648}"/>
                  </a:ext>
                </a:extLst>
              </p:cNvPr>
              <p:cNvSpPr txBox="1">
                <a:spLocks noChangeArrowheads="1"/>
              </p:cNvSpPr>
              <p:nvPr/>
            </p:nvSpPr>
            <p:spPr bwMode="auto">
              <a:xfrm>
                <a:off x="523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grpSp>
      </p:grpSp>
      <p:grpSp>
        <p:nvGrpSpPr>
          <p:cNvPr id="5" name="Group 45">
            <a:extLst>
              <a:ext uri="{FF2B5EF4-FFF2-40B4-BE49-F238E27FC236}">
                <a16:creationId xmlns:a16="http://schemas.microsoft.com/office/drawing/2014/main" id="{D88E518A-F519-480E-B549-DD56F12AC470}"/>
              </a:ext>
            </a:extLst>
          </p:cNvPr>
          <p:cNvGrpSpPr>
            <a:grpSpLocks/>
          </p:cNvGrpSpPr>
          <p:nvPr/>
        </p:nvGrpSpPr>
        <p:grpSpPr bwMode="auto">
          <a:xfrm>
            <a:off x="1943100" y="2789047"/>
            <a:ext cx="8305800" cy="1574800"/>
            <a:chOff x="240" y="1399"/>
            <a:chExt cx="5232" cy="992"/>
          </a:xfrm>
        </p:grpSpPr>
        <p:grpSp>
          <p:nvGrpSpPr>
            <p:cNvPr id="16391" name="Group 46">
              <a:extLst>
                <a:ext uri="{FF2B5EF4-FFF2-40B4-BE49-F238E27FC236}">
                  <a16:creationId xmlns:a16="http://schemas.microsoft.com/office/drawing/2014/main" id="{F28C9CE0-7A42-4F26-9986-3910D00F28BD}"/>
                </a:ext>
              </a:extLst>
            </p:cNvPr>
            <p:cNvGrpSpPr>
              <a:grpSpLocks/>
            </p:cNvGrpSpPr>
            <p:nvPr/>
          </p:nvGrpSpPr>
          <p:grpSpPr bwMode="auto">
            <a:xfrm>
              <a:off x="240" y="1399"/>
              <a:ext cx="5232" cy="713"/>
              <a:chOff x="240" y="1399"/>
              <a:chExt cx="5232" cy="713"/>
            </a:xfrm>
          </p:grpSpPr>
          <p:grpSp>
            <p:nvGrpSpPr>
              <p:cNvPr id="16393" name="Group 47">
                <a:extLst>
                  <a:ext uri="{FF2B5EF4-FFF2-40B4-BE49-F238E27FC236}">
                    <a16:creationId xmlns:a16="http://schemas.microsoft.com/office/drawing/2014/main" id="{8EA2D6ED-0781-438D-B313-96F735202A73}"/>
                  </a:ext>
                </a:extLst>
              </p:cNvPr>
              <p:cNvGrpSpPr>
                <a:grpSpLocks/>
              </p:cNvGrpSpPr>
              <p:nvPr/>
            </p:nvGrpSpPr>
            <p:grpSpPr bwMode="auto">
              <a:xfrm>
                <a:off x="240" y="1399"/>
                <a:ext cx="5232" cy="550"/>
                <a:chOff x="288" y="1680"/>
                <a:chExt cx="5232" cy="550"/>
              </a:xfrm>
            </p:grpSpPr>
            <p:sp>
              <p:nvSpPr>
                <p:cNvPr id="16395" name="Text Box 48">
                  <a:extLst>
                    <a:ext uri="{FF2B5EF4-FFF2-40B4-BE49-F238E27FC236}">
                      <a16:creationId xmlns:a16="http://schemas.microsoft.com/office/drawing/2014/main" id="{B28EA316-B198-40BA-9DEF-98FE464BB02D}"/>
                    </a:ext>
                  </a:extLst>
                </p:cNvPr>
                <p:cNvSpPr txBox="1">
                  <a:spLocks noChangeArrowheads="1"/>
                </p:cNvSpPr>
                <p:nvPr/>
              </p:nvSpPr>
              <p:spPr bwMode="auto">
                <a:xfrm>
                  <a:off x="288" y="2016"/>
                  <a:ext cx="288" cy="214"/>
                </a:xfrm>
                <a:prstGeom prst="rect">
                  <a:avLst/>
                </a:prstGeom>
                <a:solidFill>
                  <a:schemeClr val="accent1"/>
                </a:solidFill>
                <a:ln w="317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Tahoma" panose="020B0604030504040204" pitchFamily="34" charset="0"/>
                      <a:cs typeface="Arial" panose="020B0604020202020204" pitchFamily="34" charset="0"/>
                    </a:rPr>
                    <a:t>str</a:t>
                  </a:r>
                </a:p>
              </p:txBody>
            </p:sp>
            <p:cxnSp>
              <p:nvCxnSpPr>
                <p:cNvPr id="16396" name="AutoShape 49">
                  <a:extLst>
                    <a:ext uri="{FF2B5EF4-FFF2-40B4-BE49-F238E27FC236}">
                      <a16:creationId xmlns:a16="http://schemas.microsoft.com/office/drawing/2014/main" id="{DED9E077-E8EB-4A23-9734-420FA75589DF}"/>
                    </a:ext>
                  </a:extLst>
                </p:cNvPr>
                <p:cNvCxnSpPr>
                  <a:cxnSpLocks noChangeShapeType="1"/>
                  <a:stCxn id="16395" idx="3"/>
                </p:cNvCxnSpPr>
                <p:nvPr/>
              </p:nvCxnSpPr>
              <p:spPr bwMode="auto">
                <a:xfrm flipV="1">
                  <a:off x="576" y="1917"/>
                  <a:ext cx="144" cy="216"/>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16397" name="Group 50">
                  <a:extLst>
                    <a:ext uri="{FF2B5EF4-FFF2-40B4-BE49-F238E27FC236}">
                      <a16:creationId xmlns:a16="http://schemas.microsoft.com/office/drawing/2014/main" id="{0E51C354-E933-48C0-BF30-1565E8FE3B2F}"/>
                    </a:ext>
                  </a:extLst>
                </p:cNvPr>
                <p:cNvGrpSpPr>
                  <a:grpSpLocks/>
                </p:cNvGrpSpPr>
                <p:nvPr/>
              </p:nvGrpSpPr>
              <p:grpSpPr bwMode="auto">
                <a:xfrm>
                  <a:off x="288" y="1680"/>
                  <a:ext cx="5232" cy="218"/>
                  <a:chOff x="288" y="2366"/>
                  <a:chExt cx="5232" cy="218"/>
                </a:xfrm>
              </p:grpSpPr>
              <p:sp>
                <p:nvSpPr>
                  <p:cNvPr id="16398" name="Text Box 51">
                    <a:extLst>
                      <a:ext uri="{FF2B5EF4-FFF2-40B4-BE49-F238E27FC236}">
                        <a16:creationId xmlns:a16="http://schemas.microsoft.com/office/drawing/2014/main" id="{913989E3-DE83-4607-B68D-9A76ED8400B8}"/>
                      </a:ext>
                    </a:extLst>
                  </p:cNvPr>
                  <p:cNvSpPr txBox="1">
                    <a:spLocks noChangeArrowheads="1"/>
                  </p:cNvSpPr>
                  <p:nvPr/>
                </p:nvSpPr>
                <p:spPr bwMode="auto">
                  <a:xfrm>
                    <a:off x="576"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'H'</a:t>
                    </a:r>
                  </a:p>
                </p:txBody>
              </p:sp>
              <p:sp>
                <p:nvSpPr>
                  <p:cNvPr id="16399" name="Text Box 52">
                    <a:extLst>
                      <a:ext uri="{FF2B5EF4-FFF2-40B4-BE49-F238E27FC236}">
                        <a16:creationId xmlns:a16="http://schemas.microsoft.com/office/drawing/2014/main" id="{16DD75B0-C47D-4B61-A00C-3C09842009D6}"/>
                      </a:ext>
                    </a:extLst>
                  </p:cNvPr>
                  <p:cNvSpPr txBox="1">
                    <a:spLocks noChangeArrowheads="1"/>
                  </p:cNvSpPr>
                  <p:nvPr/>
                </p:nvSpPr>
                <p:spPr bwMode="auto">
                  <a:xfrm>
                    <a:off x="864"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'e'</a:t>
                    </a:r>
                  </a:p>
                </p:txBody>
              </p:sp>
              <p:sp>
                <p:nvSpPr>
                  <p:cNvPr id="16400" name="Text Box 53">
                    <a:extLst>
                      <a:ext uri="{FF2B5EF4-FFF2-40B4-BE49-F238E27FC236}">
                        <a16:creationId xmlns:a16="http://schemas.microsoft.com/office/drawing/2014/main" id="{9E1AFAE9-09D9-45F2-80E7-A861DC9145E2}"/>
                      </a:ext>
                    </a:extLst>
                  </p:cNvPr>
                  <p:cNvSpPr txBox="1">
                    <a:spLocks noChangeArrowheads="1"/>
                  </p:cNvSpPr>
                  <p:nvPr/>
                </p:nvSpPr>
                <p:spPr bwMode="auto">
                  <a:xfrm>
                    <a:off x="115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01" name="Text Box 54">
                    <a:extLst>
                      <a:ext uri="{FF2B5EF4-FFF2-40B4-BE49-F238E27FC236}">
                        <a16:creationId xmlns:a16="http://schemas.microsoft.com/office/drawing/2014/main" id="{6F0B9C30-AFDD-445C-8423-F7325B6900A8}"/>
                      </a:ext>
                    </a:extLst>
                  </p:cNvPr>
                  <p:cNvSpPr txBox="1">
                    <a:spLocks noChangeArrowheads="1"/>
                  </p:cNvSpPr>
                  <p:nvPr/>
                </p:nvSpPr>
                <p:spPr bwMode="auto">
                  <a:xfrm>
                    <a:off x="144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02" name="Text Box 55">
                    <a:extLst>
                      <a:ext uri="{FF2B5EF4-FFF2-40B4-BE49-F238E27FC236}">
                        <a16:creationId xmlns:a16="http://schemas.microsoft.com/office/drawing/2014/main" id="{311B0B16-B43E-408E-A4D1-ED1217987FB8}"/>
                      </a:ext>
                    </a:extLst>
                  </p:cNvPr>
                  <p:cNvSpPr txBox="1">
                    <a:spLocks noChangeArrowheads="1"/>
                  </p:cNvSpPr>
                  <p:nvPr/>
                </p:nvSpPr>
                <p:spPr bwMode="auto">
                  <a:xfrm>
                    <a:off x="172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'o'</a:t>
                    </a:r>
                  </a:p>
                </p:txBody>
              </p:sp>
              <p:sp>
                <p:nvSpPr>
                  <p:cNvPr id="16403" name="Text Box 56">
                    <a:extLst>
                      <a:ext uri="{FF2B5EF4-FFF2-40B4-BE49-F238E27FC236}">
                        <a16:creationId xmlns:a16="http://schemas.microsoft.com/office/drawing/2014/main" id="{31F1FB59-4DB5-4EF9-8BD7-02B5C5F04C16}"/>
                      </a:ext>
                    </a:extLst>
                  </p:cNvPr>
                  <p:cNvSpPr txBox="1">
                    <a:spLocks noChangeArrowheads="1"/>
                  </p:cNvSpPr>
                  <p:nvPr/>
                </p:nvSpPr>
                <p:spPr bwMode="auto">
                  <a:xfrm>
                    <a:off x="2016"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 '</a:t>
                    </a:r>
                  </a:p>
                </p:txBody>
              </p:sp>
              <p:sp>
                <p:nvSpPr>
                  <p:cNvPr id="16404" name="Text Box 57">
                    <a:extLst>
                      <a:ext uri="{FF2B5EF4-FFF2-40B4-BE49-F238E27FC236}">
                        <a16:creationId xmlns:a16="http://schemas.microsoft.com/office/drawing/2014/main" id="{C9781239-D21D-4DAF-BE7F-B5376B62863C}"/>
                      </a:ext>
                    </a:extLst>
                  </p:cNvPr>
                  <p:cNvSpPr txBox="1">
                    <a:spLocks noChangeArrowheads="1"/>
                  </p:cNvSpPr>
                  <p:nvPr/>
                </p:nvSpPr>
                <p:spPr bwMode="auto">
                  <a:xfrm>
                    <a:off x="2304"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'w'</a:t>
                    </a:r>
                  </a:p>
                </p:txBody>
              </p:sp>
              <p:sp>
                <p:nvSpPr>
                  <p:cNvPr id="16405" name="Text Box 58">
                    <a:extLst>
                      <a:ext uri="{FF2B5EF4-FFF2-40B4-BE49-F238E27FC236}">
                        <a16:creationId xmlns:a16="http://schemas.microsoft.com/office/drawing/2014/main" id="{BBBDEA61-DEAF-45FE-B34C-0D745CD230D6}"/>
                      </a:ext>
                    </a:extLst>
                  </p:cNvPr>
                  <p:cNvSpPr txBox="1">
                    <a:spLocks noChangeArrowheads="1"/>
                  </p:cNvSpPr>
                  <p:nvPr/>
                </p:nvSpPr>
                <p:spPr bwMode="auto">
                  <a:xfrm>
                    <a:off x="259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'o'</a:t>
                    </a:r>
                  </a:p>
                </p:txBody>
              </p:sp>
              <p:sp>
                <p:nvSpPr>
                  <p:cNvPr id="16406" name="Text Box 59">
                    <a:extLst>
                      <a:ext uri="{FF2B5EF4-FFF2-40B4-BE49-F238E27FC236}">
                        <a16:creationId xmlns:a16="http://schemas.microsoft.com/office/drawing/2014/main" id="{ED96CDFE-BE9C-4C96-974D-67B0FBE0BD7F}"/>
                      </a:ext>
                    </a:extLst>
                  </p:cNvPr>
                  <p:cNvSpPr txBox="1">
                    <a:spLocks noChangeArrowheads="1"/>
                  </p:cNvSpPr>
                  <p:nvPr/>
                </p:nvSpPr>
                <p:spPr bwMode="auto">
                  <a:xfrm>
                    <a:off x="288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'r'</a:t>
                    </a:r>
                  </a:p>
                </p:txBody>
              </p:sp>
              <p:sp>
                <p:nvSpPr>
                  <p:cNvPr id="16407" name="Text Box 60">
                    <a:extLst>
                      <a:ext uri="{FF2B5EF4-FFF2-40B4-BE49-F238E27FC236}">
                        <a16:creationId xmlns:a16="http://schemas.microsoft.com/office/drawing/2014/main" id="{C1E2A078-BBE8-4FF4-8993-40489110A4E8}"/>
                      </a:ext>
                    </a:extLst>
                  </p:cNvPr>
                  <p:cNvSpPr txBox="1">
                    <a:spLocks noChangeArrowheads="1"/>
                  </p:cNvSpPr>
                  <p:nvPr/>
                </p:nvSpPr>
                <p:spPr bwMode="auto">
                  <a:xfrm>
                    <a:off x="316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'l'</a:t>
                    </a:r>
                  </a:p>
                </p:txBody>
              </p:sp>
              <p:sp>
                <p:nvSpPr>
                  <p:cNvPr id="16408" name="Text Box 61">
                    <a:extLst>
                      <a:ext uri="{FF2B5EF4-FFF2-40B4-BE49-F238E27FC236}">
                        <a16:creationId xmlns:a16="http://schemas.microsoft.com/office/drawing/2014/main" id="{BF2C5C9B-B52A-46E5-A5C7-4EB85D8B1D8A}"/>
                      </a:ext>
                    </a:extLst>
                  </p:cNvPr>
                  <p:cNvSpPr txBox="1">
                    <a:spLocks noChangeArrowheads="1"/>
                  </p:cNvSpPr>
                  <p:nvPr/>
                </p:nvSpPr>
                <p:spPr bwMode="auto">
                  <a:xfrm>
                    <a:off x="3456"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'd'</a:t>
                    </a:r>
                  </a:p>
                </p:txBody>
              </p:sp>
              <p:sp>
                <p:nvSpPr>
                  <p:cNvPr id="16409" name="Text Box 62">
                    <a:extLst>
                      <a:ext uri="{FF2B5EF4-FFF2-40B4-BE49-F238E27FC236}">
                        <a16:creationId xmlns:a16="http://schemas.microsoft.com/office/drawing/2014/main" id="{7E6EAC36-2621-484C-8719-C74329F7CAE3}"/>
                      </a:ext>
                    </a:extLst>
                  </p:cNvPr>
                  <p:cNvSpPr txBox="1">
                    <a:spLocks noChangeArrowheads="1"/>
                  </p:cNvSpPr>
                  <p:nvPr/>
                </p:nvSpPr>
                <p:spPr bwMode="auto">
                  <a:xfrm>
                    <a:off x="3744"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solidFill>
                          <a:srgbClr val="3333FF"/>
                        </a:solidFill>
                        <a:latin typeface="Arial" panose="020B0604020202020204" pitchFamily="34" charset="0"/>
                        <a:cs typeface="Arial" panose="020B0604020202020204" pitchFamily="34" charset="0"/>
                      </a:rPr>
                      <a:t>'\0'</a:t>
                    </a:r>
                  </a:p>
                </p:txBody>
              </p:sp>
              <p:sp>
                <p:nvSpPr>
                  <p:cNvPr id="16410" name="Text Box 63">
                    <a:extLst>
                      <a:ext uri="{FF2B5EF4-FFF2-40B4-BE49-F238E27FC236}">
                        <a16:creationId xmlns:a16="http://schemas.microsoft.com/office/drawing/2014/main" id="{995E7D37-D6D1-45C9-A342-580D76857F97}"/>
                      </a:ext>
                    </a:extLst>
                  </p:cNvPr>
                  <p:cNvSpPr txBox="1">
                    <a:spLocks noChangeArrowheads="1"/>
                  </p:cNvSpPr>
                  <p:nvPr/>
                </p:nvSpPr>
                <p:spPr bwMode="auto">
                  <a:xfrm>
                    <a:off x="403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'd'</a:t>
                    </a:r>
                  </a:p>
                </p:txBody>
              </p:sp>
              <p:sp>
                <p:nvSpPr>
                  <p:cNvPr id="16411" name="Text Box 64">
                    <a:extLst>
                      <a:ext uri="{FF2B5EF4-FFF2-40B4-BE49-F238E27FC236}">
                        <a16:creationId xmlns:a16="http://schemas.microsoft.com/office/drawing/2014/main" id="{456C239A-687F-4187-B99C-6E1444F42DC0}"/>
                      </a:ext>
                    </a:extLst>
                  </p:cNvPr>
                  <p:cNvSpPr txBox="1">
                    <a:spLocks noChangeArrowheads="1"/>
                  </p:cNvSpPr>
                  <p:nvPr/>
                </p:nvSpPr>
                <p:spPr bwMode="auto">
                  <a:xfrm>
                    <a:off x="4320"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12" name="Text Box 65">
                    <a:extLst>
                      <a:ext uri="{FF2B5EF4-FFF2-40B4-BE49-F238E27FC236}">
                        <a16:creationId xmlns:a16="http://schemas.microsoft.com/office/drawing/2014/main" id="{CF3676C5-5D5C-47F1-8CF3-486A37EB91C6}"/>
                      </a:ext>
                    </a:extLst>
                  </p:cNvPr>
                  <p:cNvSpPr txBox="1">
                    <a:spLocks noChangeArrowheads="1"/>
                  </p:cNvSpPr>
                  <p:nvPr/>
                </p:nvSpPr>
                <p:spPr bwMode="auto">
                  <a:xfrm>
                    <a:off x="4608"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'p'</a:t>
                    </a:r>
                  </a:p>
                </p:txBody>
              </p:sp>
              <p:sp>
                <p:nvSpPr>
                  <p:cNvPr id="16413" name="Text Box 66">
                    <a:extLst>
                      <a:ext uri="{FF2B5EF4-FFF2-40B4-BE49-F238E27FC236}">
                        <a16:creationId xmlns:a16="http://schemas.microsoft.com/office/drawing/2014/main" id="{939D9533-1DF3-4281-854E-90EFDFF3F5B6}"/>
                      </a:ext>
                    </a:extLst>
                  </p:cNvPr>
                  <p:cNvSpPr txBox="1">
                    <a:spLocks noChangeArrowheads="1"/>
                  </p:cNvSpPr>
                  <p:nvPr/>
                </p:nvSpPr>
                <p:spPr bwMode="auto">
                  <a:xfrm>
                    <a:off x="4896" y="2366"/>
                    <a:ext cx="336"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'v'</a:t>
                    </a:r>
                  </a:p>
                </p:txBody>
              </p:sp>
              <p:sp>
                <p:nvSpPr>
                  <p:cNvPr id="16414" name="Text Box 67">
                    <a:extLst>
                      <a:ext uri="{FF2B5EF4-FFF2-40B4-BE49-F238E27FC236}">
                        <a16:creationId xmlns:a16="http://schemas.microsoft.com/office/drawing/2014/main" id="{CFC06829-6123-41DF-ACE8-17B8BA75A883}"/>
                      </a:ext>
                    </a:extLst>
                  </p:cNvPr>
                  <p:cNvSpPr txBox="1">
                    <a:spLocks noChangeArrowheads="1"/>
                  </p:cNvSpPr>
                  <p:nvPr/>
                </p:nvSpPr>
                <p:spPr bwMode="auto">
                  <a:xfrm>
                    <a:off x="288"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sp>
                <p:nvSpPr>
                  <p:cNvPr id="16415" name="Text Box 68">
                    <a:extLst>
                      <a:ext uri="{FF2B5EF4-FFF2-40B4-BE49-F238E27FC236}">
                        <a16:creationId xmlns:a16="http://schemas.microsoft.com/office/drawing/2014/main" id="{771AF5E3-BB3A-4914-9A22-79FBAAB5B80F}"/>
                      </a:ext>
                    </a:extLst>
                  </p:cNvPr>
                  <p:cNvSpPr txBox="1">
                    <a:spLocks noChangeArrowheads="1"/>
                  </p:cNvSpPr>
                  <p:nvPr/>
                </p:nvSpPr>
                <p:spPr bwMode="auto">
                  <a:xfrm>
                    <a:off x="5232" y="2366"/>
                    <a:ext cx="288" cy="218"/>
                  </a:xfrm>
                  <a:prstGeom prst="rect">
                    <a:avLst/>
                  </a:prstGeom>
                  <a:solidFill>
                    <a:schemeClr val="accent1"/>
                  </a:solidFill>
                  <a:ln w="9525">
                    <a:solidFill>
                      <a:schemeClr val="tx1"/>
                    </a:solidFill>
                    <a:miter lim="800000"/>
                    <a:headEnd/>
                    <a:tailEnd/>
                  </a:ln>
                </p:spPr>
                <p:txBody>
                  <a:bodyPr anchor="ctr" anchorCtr="1">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600">
                        <a:latin typeface="Arial" panose="020B0604020202020204" pitchFamily="34" charset="0"/>
                        <a:cs typeface="Arial" panose="020B0604020202020204" pitchFamily="34" charset="0"/>
                      </a:rPr>
                      <a:t>….</a:t>
                    </a:r>
                  </a:p>
                </p:txBody>
              </p:sp>
            </p:grpSp>
          </p:grpSp>
          <p:sp>
            <p:nvSpPr>
              <p:cNvPr id="16394" name="AutoShape 69">
                <a:extLst>
                  <a:ext uri="{FF2B5EF4-FFF2-40B4-BE49-F238E27FC236}">
                    <a16:creationId xmlns:a16="http://schemas.microsoft.com/office/drawing/2014/main" id="{46255EFA-D9DC-42A8-AEF0-5AE262EA630E}"/>
                  </a:ext>
                </a:extLst>
              </p:cNvPr>
              <p:cNvSpPr>
                <a:spLocks noChangeArrowheads="1"/>
              </p:cNvSpPr>
              <p:nvPr/>
            </p:nvSpPr>
            <p:spPr bwMode="auto">
              <a:xfrm>
                <a:off x="3744" y="1632"/>
                <a:ext cx="144" cy="480"/>
              </a:xfrm>
              <a:prstGeom prst="upArrow">
                <a:avLst>
                  <a:gd name="adj1" fmla="val 61667"/>
                  <a:gd name="adj2" fmla="val 106836"/>
                </a:avLst>
              </a:prstGeom>
              <a:solidFill>
                <a:srgbClr val="FF0000"/>
              </a:solidFill>
              <a:ln w="9525">
                <a:solidFill>
                  <a:schemeClr val="tx1"/>
                </a:solidFill>
                <a:miter lim="800000"/>
                <a:headEnd/>
                <a:tailEnd/>
              </a:ln>
            </p:spPr>
            <p:txBody>
              <a:bodyPr vert="eaVert"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sp>
          <p:nvSpPr>
            <p:cNvPr id="16392" name="Text Box 70">
              <a:extLst>
                <a:ext uri="{FF2B5EF4-FFF2-40B4-BE49-F238E27FC236}">
                  <a16:creationId xmlns:a16="http://schemas.microsoft.com/office/drawing/2014/main" id="{A5A82FEA-2271-4DCF-B6E1-C4C23936CA8A}"/>
                </a:ext>
              </a:extLst>
            </p:cNvPr>
            <p:cNvSpPr txBox="1">
              <a:spLocks noChangeArrowheads="1"/>
            </p:cNvSpPr>
            <p:nvPr/>
          </p:nvSpPr>
          <p:spPr bwMode="auto">
            <a:xfrm>
              <a:off x="3408" y="216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Arial" panose="020B0604020202020204" pitchFamily="34" charset="0"/>
                  <a:cs typeface="Arial" panose="020B0604020202020204" pitchFamily="34" charset="0"/>
                </a:rPr>
                <a:t>Terminator</a:t>
              </a:r>
            </a:p>
          </p:txBody>
        </p:sp>
      </p:grpSp>
      <p:sp>
        <p:nvSpPr>
          <p:cNvPr id="4" name="TextBox 3">
            <a:extLst>
              <a:ext uri="{FF2B5EF4-FFF2-40B4-BE49-F238E27FC236}">
                <a16:creationId xmlns:a16="http://schemas.microsoft.com/office/drawing/2014/main" id="{A21801A6-7ED8-C740-FD01-DBE70CD35499}"/>
              </a:ext>
            </a:extLst>
          </p:cNvPr>
          <p:cNvSpPr txBox="1"/>
          <p:nvPr/>
        </p:nvSpPr>
        <p:spPr>
          <a:xfrm>
            <a:off x="92867" y="4493289"/>
            <a:ext cx="9520428" cy="1138773"/>
          </a:xfrm>
          <a:prstGeom prst="rect">
            <a:avLst/>
          </a:prstGeom>
          <a:noFill/>
        </p:spPr>
        <p:txBody>
          <a:bodyPr wrap="square">
            <a:spAutoFit/>
          </a:bodyPr>
          <a:lstStyle/>
          <a:p>
            <a:pPr marL="285750" indent="-285750" eaLnBrk="1" hangingPunct="1">
              <a:buFont typeface="Arial" panose="020B0604020202020204" pitchFamily="34" charset="0"/>
              <a:buChar char="•"/>
            </a:pPr>
            <a:r>
              <a:rPr lang="en-US" altLang="en-US" sz="2400"/>
              <a:t>In order to hold a string of N characters we need an array of length N + 1</a:t>
            </a:r>
          </a:p>
          <a:p>
            <a:pPr marL="285750" indent="-285750" eaLnBrk="1" hangingPunct="1">
              <a:buFont typeface="Arial" panose="020B0604020202020204" pitchFamily="34" charset="0"/>
              <a:buChar char="•"/>
            </a:pPr>
            <a:r>
              <a:rPr lang="en-US" altLang="en-US" sz="2400"/>
              <a:t>So the previous initialization is equivalent to </a:t>
            </a:r>
          </a:p>
          <a:p>
            <a:pPr eaLnBrk="1" hangingPunct="1">
              <a:buFontTx/>
              <a:buNone/>
            </a:pPr>
            <a:endParaRPr lang="en-US" altLang="en-US" sz="2000" b="1">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CFCD9AF-A6FC-841A-E4C0-9309B73D812E}"/>
              </a:ext>
            </a:extLst>
          </p:cNvPr>
          <p:cNvSpPr txBox="1"/>
          <p:nvPr/>
        </p:nvSpPr>
        <p:spPr>
          <a:xfrm>
            <a:off x="2222614" y="5505589"/>
            <a:ext cx="7390681" cy="646331"/>
          </a:xfrm>
          <a:prstGeom prst="rect">
            <a:avLst/>
          </a:prstGeom>
          <a:noFill/>
        </p:spPr>
        <p:txBody>
          <a:bodyPr wrap="square">
            <a:spAutoFit/>
          </a:bodyPr>
          <a:lstStyle/>
          <a:p>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str[] = { </a:t>
            </a:r>
            <a:r>
              <a:rPr lang="en-US" sz="1800">
                <a:solidFill>
                  <a:srgbClr val="A31515"/>
                </a:solidFill>
                <a:latin typeface="Cascadia Mono" panose="020B0609020000020004" pitchFamily="49" charset="0"/>
              </a:rPr>
              <a:t>'b'</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'l'</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'a'</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'b'</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'l'</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'a'</a:t>
            </a:r>
            <a:r>
              <a:rPr lang="en-US" sz="1800">
                <a:solidFill>
                  <a:srgbClr val="000000"/>
                </a:solidFill>
                <a:latin typeface="Cascadia Mono" panose="020B0609020000020004" pitchFamily="49" charset="0"/>
              </a:rPr>
              <a:t>, </a:t>
            </a:r>
            <a:r>
              <a:rPr lang="en-US" sz="1800">
                <a:solidFill>
                  <a:srgbClr val="A31515"/>
                </a:solidFill>
                <a:latin typeface="Cascadia Mono" panose="020B0609020000020004" pitchFamily="49" charset="0"/>
              </a:rPr>
              <a:t>'\0'</a:t>
            </a:r>
            <a:r>
              <a:rPr lang="en-US" sz="1800">
                <a:solidFill>
                  <a:srgbClr val="000000"/>
                </a:solidFill>
                <a:latin typeface="Cascadia Mono" panose="020B0609020000020004" pitchFamily="49" charset="0"/>
              </a:rPr>
              <a:t> };</a:t>
            </a:r>
          </a:p>
          <a:p>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str[] = </a:t>
            </a:r>
            <a:r>
              <a:rPr lang="en-US" sz="1800">
                <a:solidFill>
                  <a:srgbClr val="A31515"/>
                </a:solidFill>
                <a:latin typeface="Cascadia Mono" panose="020B0609020000020004" pitchFamily="49" charset="0"/>
              </a:rPr>
              <a:t>"</a:t>
            </a:r>
            <a:r>
              <a:rPr lang="en-US" sz="1800" err="1">
                <a:solidFill>
                  <a:srgbClr val="A31515"/>
                </a:solidFill>
                <a:latin typeface="Cascadia Mono" panose="020B0609020000020004" pitchFamily="49" charset="0"/>
              </a:rPr>
              <a:t>blabla</a:t>
            </a:r>
            <a:r>
              <a:rPr lang="en-US" sz="1800">
                <a:solidFill>
                  <a:srgbClr val="A31515"/>
                </a:solidFill>
                <a:latin typeface="Cascadia Mono" panose="020B0609020000020004" pitchFamily="49" charset="0"/>
              </a:rPr>
              <a:t>"</a:t>
            </a:r>
            <a:r>
              <a:rPr lang="en-US" sz="1800">
                <a:solidFill>
                  <a:srgbClr val="000000"/>
                </a:solidFill>
                <a:latin typeface="Cascadia Mono" panose="020B0609020000020004" pitchFamily="49" charset="0"/>
              </a:rPr>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6CE382D-2DF7-49AA-AF26-A9BB7C59B66A}"/>
              </a:ext>
            </a:extLst>
          </p:cNvPr>
          <p:cNvSpPr>
            <a:spLocks noGrp="1" noChangeArrowheads="1"/>
          </p:cNvSpPr>
          <p:nvPr>
            <p:ph type="title"/>
          </p:nvPr>
        </p:nvSpPr>
        <p:spPr/>
        <p:txBody>
          <a:bodyPr>
            <a:normAutofit fontScale="90000"/>
          </a:bodyPr>
          <a:lstStyle/>
          <a:p>
            <a:pPr eaLnBrk="1" hangingPunct="1">
              <a:defRPr/>
            </a:pPr>
            <a:r>
              <a:rPr lang="en-US" sz="3200" b="1"/>
              <a:t>String and character related function</a:t>
            </a:r>
          </a:p>
        </p:txBody>
      </p:sp>
      <p:sp>
        <p:nvSpPr>
          <p:cNvPr id="18435" name="Rectangle 3">
            <a:extLst>
              <a:ext uri="{FF2B5EF4-FFF2-40B4-BE49-F238E27FC236}">
                <a16:creationId xmlns:a16="http://schemas.microsoft.com/office/drawing/2014/main" id="{DB07F725-0B52-4AA6-96CD-CE85F4C20322}"/>
              </a:ext>
            </a:extLst>
          </p:cNvPr>
          <p:cNvSpPr>
            <a:spLocks noGrp="1" noChangeArrowheads="1"/>
          </p:cNvSpPr>
          <p:nvPr>
            <p:ph sz="quarter" idx="13"/>
          </p:nvPr>
        </p:nvSpPr>
        <p:spPr>
          <a:ln w="28575">
            <a:solidFill>
              <a:schemeClr val="accent1"/>
            </a:solidFill>
          </a:ln>
        </p:spPr>
        <p:txBody>
          <a:bodyPr/>
          <a:lstStyle/>
          <a:p>
            <a:pPr eaLnBrk="1" hangingPunct="1"/>
            <a:r>
              <a:rPr lang="fr-FR" altLang="en-US" err="1"/>
              <a:t>getchar</a:t>
            </a:r>
            <a:r>
              <a:rPr lang="fr-FR" altLang="en-US"/>
              <a:t>()</a:t>
            </a:r>
          </a:p>
          <a:p>
            <a:pPr lvl="1" eaLnBrk="1" hangingPunct="1"/>
            <a:r>
              <a:rPr lang="fr-FR" altLang="en-US"/>
              <a:t>c = </a:t>
            </a:r>
            <a:r>
              <a:rPr lang="fr-FR" altLang="en-US" err="1"/>
              <a:t>getchar</a:t>
            </a:r>
            <a:r>
              <a:rPr lang="fr-FR" altLang="en-US"/>
              <a:t>()</a:t>
            </a:r>
          </a:p>
          <a:p>
            <a:pPr eaLnBrk="1" hangingPunct="1"/>
            <a:r>
              <a:rPr lang="fr-FR" altLang="en-US" err="1"/>
              <a:t>scanf</a:t>
            </a:r>
            <a:endParaRPr lang="fr-FR" altLang="en-US"/>
          </a:p>
          <a:p>
            <a:pPr lvl="1" eaLnBrk="1" hangingPunct="1"/>
            <a:r>
              <a:rPr lang="fr-FR" altLang="en-US" err="1"/>
              <a:t>scanf</a:t>
            </a:r>
            <a:r>
              <a:rPr lang="fr-FR" altLang="en-US"/>
              <a:t>("%s", </a:t>
            </a:r>
            <a:r>
              <a:rPr lang="fr-FR" altLang="en-US" err="1"/>
              <a:t>str</a:t>
            </a:r>
            <a:r>
              <a:rPr lang="fr-FR" altLang="en-US"/>
              <a:t>);</a:t>
            </a:r>
          </a:p>
          <a:p>
            <a:pPr eaLnBrk="1" hangingPunct="1"/>
            <a:r>
              <a:rPr lang="fr-FR" altLang="en-US" err="1"/>
              <a:t>gets</a:t>
            </a:r>
            <a:r>
              <a:rPr lang="fr-FR" altLang="en-US"/>
              <a:t>()</a:t>
            </a:r>
          </a:p>
          <a:p>
            <a:pPr lvl="1" eaLnBrk="1" hangingPunct="1"/>
            <a:r>
              <a:rPr lang="fr-FR" altLang="en-US" err="1"/>
              <a:t>gets</a:t>
            </a:r>
            <a:r>
              <a:rPr lang="fr-FR" altLang="en-US"/>
              <a:t>(</a:t>
            </a:r>
            <a:r>
              <a:rPr lang="fr-FR" altLang="en-US" err="1"/>
              <a:t>str</a:t>
            </a:r>
            <a:r>
              <a:rPr lang="fr-FR" altLang="en-US"/>
              <a:t>);</a:t>
            </a:r>
          </a:p>
        </p:txBody>
      </p:sp>
      <p:sp>
        <p:nvSpPr>
          <p:cNvPr id="3" name="TextBox 2">
            <a:extLst>
              <a:ext uri="{FF2B5EF4-FFF2-40B4-BE49-F238E27FC236}">
                <a16:creationId xmlns:a16="http://schemas.microsoft.com/office/drawing/2014/main" id="{2C3604B4-B59F-618A-2D56-85979061345B}"/>
              </a:ext>
            </a:extLst>
          </p:cNvPr>
          <p:cNvSpPr txBox="1"/>
          <p:nvPr/>
        </p:nvSpPr>
        <p:spPr>
          <a:xfrm>
            <a:off x="4940161" y="2189971"/>
            <a:ext cx="6094476" cy="2031325"/>
          </a:xfrm>
          <a:prstGeom prst="rect">
            <a:avLst/>
          </a:prstGeom>
          <a:noFill/>
          <a:ln w="28575">
            <a:solidFill>
              <a:schemeClr val="tx1"/>
            </a:solidFill>
          </a:ln>
        </p:spPr>
        <p:txBody>
          <a:bodyPr wrap="square">
            <a:spAutoFit/>
          </a:bodyPr>
          <a:lstStyle/>
          <a:p>
            <a:pPr lvl="1" eaLnBrk="1" hangingPunct="1"/>
            <a:r>
              <a:rPr lang="en-US" altLang="en-US" sz="1800" b="1" err="1">
                <a:latin typeface="Courier New" panose="02070309020205020404" pitchFamily="49" charset="0"/>
                <a:cs typeface="Courier New" panose="02070309020205020404" pitchFamily="49" charset="0"/>
              </a:rPr>
              <a:t>strlen</a:t>
            </a:r>
            <a:r>
              <a:rPr lang="en-US" altLang="en-US" sz="1800" b="1">
                <a:latin typeface="Courier New" panose="02070309020205020404" pitchFamily="49" charset="0"/>
                <a:cs typeface="Courier New" panose="02070309020205020404" pitchFamily="49" charset="0"/>
              </a:rPr>
              <a:t>(const char s[])</a:t>
            </a:r>
            <a:r>
              <a:rPr lang="en-US" altLang="en-US" sz="1800"/>
              <a:t> </a:t>
            </a:r>
            <a:br>
              <a:rPr lang="en-US" altLang="en-US" sz="1800"/>
            </a:br>
            <a:r>
              <a:rPr lang="en-US" altLang="en-US" sz="1800"/>
              <a:t>	returns the length of s</a:t>
            </a:r>
          </a:p>
          <a:p>
            <a:pPr lvl="1" eaLnBrk="1" hangingPunct="1"/>
            <a:r>
              <a:rPr lang="en-US" altLang="en-US" sz="1800" b="1" err="1">
                <a:latin typeface="Courier New" panose="02070309020205020404" pitchFamily="49" charset="0"/>
                <a:cs typeface="Courier New" panose="02070309020205020404" pitchFamily="49" charset="0"/>
              </a:rPr>
              <a:t>strcmp</a:t>
            </a:r>
            <a:r>
              <a:rPr lang="en-US" altLang="en-US" sz="1800" b="1">
                <a:latin typeface="Courier New" panose="02070309020205020404" pitchFamily="49" charset="0"/>
                <a:cs typeface="Courier New" panose="02070309020205020404" pitchFamily="49" charset="0"/>
              </a:rPr>
              <a:t>(const char s1[], const char s2[])</a:t>
            </a:r>
            <a:r>
              <a:rPr lang="en-US" altLang="en-US" sz="1800"/>
              <a:t> </a:t>
            </a:r>
            <a:br>
              <a:rPr lang="en-US" altLang="en-US" sz="1800"/>
            </a:br>
            <a:r>
              <a:rPr lang="en-US" altLang="en-US" sz="1800"/>
              <a:t>compares s1 with s2</a:t>
            </a:r>
          </a:p>
          <a:p>
            <a:pPr lvl="1" eaLnBrk="1" hangingPunct="1"/>
            <a:r>
              <a:rPr lang="en-US" altLang="en-US" sz="1800" b="1" err="1">
                <a:latin typeface="Courier New" panose="02070309020205020404" pitchFamily="49" charset="0"/>
                <a:cs typeface="Courier New" panose="02070309020205020404" pitchFamily="49" charset="0"/>
              </a:rPr>
              <a:t>strcpy</a:t>
            </a:r>
            <a:r>
              <a:rPr lang="en-US" altLang="en-US" sz="1800" b="1">
                <a:latin typeface="Courier New" panose="02070309020205020404" pitchFamily="49" charset="0"/>
                <a:cs typeface="Courier New" panose="02070309020205020404" pitchFamily="49" charset="0"/>
              </a:rPr>
              <a:t>(char s1[], const char s2[])</a:t>
            </a:r>
            <a:br>
              <a:rPr lang="en-US" altLang="en-US" sz="1800" b="1">
                <a:latin typeface="Courier New" panose="02070309020205020404" pitchFamily="49" charset="0"/>
                <a:cs typeface="Courier New" panose="02070309020205020404" pitchFamily="49" charset="0"/>
              </a:rPr>
            </a:br>
            <a:r>
              <a:rPr lang="en-US" altLang="en-US" sz="1800"/>
              <a:t>copies to contents of s2 to s1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0FE2-B465-A8D0-A378-82125F6597AA}"/>
              </a:ext>
            </a:extLst>
          </p:cNvPr>
          <p:cNvSpPr>
            <a:spLocks noGrp="1"/>
          </p:cNvSpPr>
          <p:nvPr>
            <p:ph type="title"/>
          </p:nvPr>
        </p:nvSpPr>
        <p:spPr/>
        <p:txBody>
          <a:bodyPr/>
          <a:lstStyle/>
          <a:p>
            <a:r>
              <a:rPr lang="en-US" altLang="en-US" sz="2800">
                <a:latin typeface="Arial" panose="020B0604020202020204" pitchFamily="34" charset="0"/>
                <a:cs typeface="Arial" panose="020B0604020202020204" pitchFamily="34" charset="0"/>
              </a:rPr>
              <a:t>Example</a:t>
            </a:r>
            <a:endParaRPr lang="en-US"/>
          </a:p>
        </p:txBody>
      </p:sp>
      <p:sp>
        <p:nvSpPr>
          <p:cNvPr id="4" name="Content Placeholder 3">
            <a:extLst>
              <a:ext uri="{FF2B5EF4-FFF2-40B4-BE49-F238E27FC236}">
                <a16:creationId xmlns:a16="http://schemas.microsoft.com/office/drawing/2014/main" id="{BFA6691A-D549-5397-566B-6FFA2A1764F5}"/>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52EC3F97-6645-60E7-3A5C-82BC4760B606}"/>
              </a:ext>
            </a:extLst>
          </p:cNvPr>
          <p:cNvSpPr txBox="1"/>
          <p:nvPr/>
        </p:nvSpPr>
        <p:spPr>
          <a:xfrm>
            <a:off x="1330385" y="1875162"/>
            <a:ext cx="8822906" cy="3416320"/>
          </a:xfrm>
          <a:prstGeom prst="rect">
            <a:avLst/>
          </a:prstGeom>
          <a:noFill/>
          <a:ln w="28575">
            <a:solidFill>
              <a:schemeClr val="tx1"/>
            </a:solidFill>
          </a:ln>
        </p:spPr>
        <p:txBody>
          <a:bodyPr wrap="square">
            <a:spAutoFit/>
          </a:bodyPr>
          <a:lstStyle/>
          <a:p>
            <a:r>
              <a:rPr lang="en-US" sz="1800">
                <a:solidFill>
                  <a:srgbClr val="008000"/>
                </a:solidFill>
                <a:latin typeface="Cascadia Mono" panose="020B0609020000020004" pitchFamily="49" charset="0"/>
              </a:rPr>
              <a:t>/* function that replace all </a:t>
            </a:r>
            <a:r>
              <a:rPr lang="en-US" sz="1800" err="1">
                <a:solidFill>
                  <a:srgbClr val="008000"/>
                </a:solidFill>
                <a:latin typeface="Cascadia Mono" panose="020B0609020000020004" pitchFamily="49" charset="0"/>
              </a:rPr>
              <a:t>charaters</a:t>
            </a:r>
            <a:r>
              <a:rPr lang="en-US" sz="1800">
                <a:solidFill>
                  <a:srgbClr val="008000"/>
                </a:solidFill>
                <a:latin typeface="Cascadia Mono" panose="020B0609020000020004" pitchFamily="49" charset="0"/>
              </a:rPr>
              <a:t> &lt;</a:t>
            </a:r>
            <a:r>
              <a:rPr lang="en-US" sz="1800" err="1">
                <a:solidFill>
                  <a:srgbClr val="008000"/>
                </a:solidFill>
                <a:latin typeface="Cascadia Mono" panose="020B0609020000020004" pitchFamily="49" charset="0"/>
              </a:rPr>
              <a:t>replace_what</a:t>
            </a:r>
            <a:r>
              <a:rPr lang="en-US" sz="1800">
                <a:solidFill>
                  <a:srgbClr val="008000"/>
                </a:solidFill>
                <a:latin typeface="Cascadia Mono" panose="020B0609020000020004" pitchFamily="49" charset="0"/>
              </a:rPr>
              <a:t>&gt; by &lt;</a:t>
            </a:r>
            <a:r>
              <a:rPr lang="en-US" sz="1800" err="1">
                <a:solidFill>
                  <a:srgbClr val="008000"/>
                </a:solidFill>
                <a:latin typeface="Cascadia Mono" panose="020B0609020000020004" pitchFamily="49" charset="0"/>
              </a:rPr>
              <a:t>replace_with</a:t>
            </a:r>
            <a:r>
              <a:rPr lang="en-US" sz="1800">
                <a:solidFill>
                  <a:srgbClr val="008000"/>
                </a:solidFill>
                <a:latin typeface="Cascadia Mono" panose="020B0609020000020004" pitchFamily="49" charset="0"/>
              </a:rPr>
              <a:t>&gt; in string str */</a:t>
            </a:r>
            <a:endParaRPr lang="en-US" sz="1800">
              <a:solidFill>
                <a:srgbClr val="000000"/>
              </a:solidFill>
              <a:latin typeface="Cascadia Mono" panose="020B0609020000020004" pitchFamily="49" charset="0"/>
            </a:endParaRPr>
          </a:p>
          <a:p>
            <a:r>
              <a:rPr lang="en-US" sz="1800">
                <a:solidFill>
                  <a:srgbClr val="0000FF"/>
                </a:solidFill>
                <a:latin typeface="Cascadia Mono" panose="020B0609020000020004" pitchFamily="49" charset="0"/>
              </a:rPr>
              <a:t>void</a:t>
            </a:r>
            <a:r>
              <a:rPr lang="en-US" sz="1800">
                <a:solidFill>
                  <a:srgbClr val="000000"/>
                </a:solidFill>
                <a:latin typeface="Cascadia Mono" panose="020B0609020000020004" pitchFamily="49" charset="0"/>
              </a:rPr>
              <a:t> replace(</a:t>
            </a:r>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a:t>
            </a:r>
            <a:r>
              <a:rPr lang="en-US" sz="1800">
                <a:solidFill>
                  <a:srgbClr val="808080"/>
                </a:solidFill>
                <a:latin typeface="Cascadia Mono" panose="020B0609020000020004" pitchFamily="49" charset="0"/>
              </a:rPr>
              <a:t>str</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a:t>
            </a:r>
            <a:r>
              <a:rPr lang="en-US" sz="1800" err="1">
                <a:solidFill>
                  <a:srgbClr val="808080"/>
                </a:solidFill>
                <a:latin typeface="Cascadia Mono" panose="020B0609020000020004" pitchFamily="49" charset="0"/>
              </a:rPr>
              <a:t>replace_what</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a:t>
            </a:r>
            <a:r>
              <a:rPr lang="en-US" sz="1800" err="1">
                <a:solidFill>
                  <a:srgbClr val="808080"/>
                </a:solidFill>
                <a:latin typeface="Cascadia Mono" panose="020B0609020000020004" pitchFamily="49" charset="0"/>
              </a:rPr>
              <a:t>replace_with</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i</a:t>
            </a:r>
            <a:r>
              <a:rPr lang="en-US" sz="1800">
                <a:solidFill>
                  <a:srgbClr val="000000"/>
                </a:solidFill>
                <a:latin typeface="Cascadia Mono" panose="020B0609020000020004" pitchFamily="49" charset="0"/>
              </a:rPr>
              <a:t>;</a:t>
            </a:r>
          </a:p>
          <a:p>
            <a:endParaRPr lang="en-US" sz="1800">
              <a:solidFill>
                <a:srgbClr val="000000"/>
              </a:solidFill>
              <a:latin typeface="Cascadia Mono" panose="020B0609020000020004" pitchFamily="49" charset="0"/>
            </a:endParaRPr>
          </a:p>
          <a:p>
            <a:r>
              <a:rPr lang="nn-NO" sz="1800">
                <a:solidFill>
                  <a:srgbClr val="000000"/>
                </a:solidFill>
                <a:latin typeface="Cascadia Mono" panose="020B0609020000020004" pitchFamily="49" charset="0"/>
              </a:rPr>
              <a:t>    </a:t>
            </a:r>
            <a:r>
              <a:rPr lang="nn-NO" sz="1800">
                <a:solidFill>
                  <a:srgbClr val="0000FF"/>
                </a:solidFill>
                <a:latin typeface="Cascadia Mono" panose="020B0609020000020004" pitchFamily="49" charset="0"/>
              </a:rPr>
              <a:t>for</a:t>
            </a:r>
            <a:r>
              <a:rPr lang="nn-NO" sz="1800">
                <a:solidFill>
                  <a:srgbClr val="000000"/>
                </a:solidFill>
                <a:latin typeface="Cascadia Mono" panose="020B0609020000020004" pitchFamily="49" charset="0"/>
              </a:rPr>
              <a:t> (i = 0; </a:t>
            </a:r>
            <a:r>
              <a:rPr lang="nn-NO" sz="1800">
                <a:solidFill>
                  <a:srgbClr val="808080"/>
                </a:solidFill>
                <a:latin typeface="Cascadia Mono" panose="020B0609020000020004" pitchFamily="49" charset="0"/>
              </a:rPr>
              <a:t>str</a:t>
            </a:r>
            <a:r>
              <a:rPr lang="nn-NO" sz="1800">
                <a:solidFill>
                  <a:srgbClr val="000000"/>
                </a:solidFill>
                <a:latin typeface="Cascadia Mono" panose="020B0609020000020004" pitchFamily="49" charset="0"/>
              </a:rPr>
              <a:t>[i] != </a:t>
            </a:r>
            <a:r>
              <a:rPr lang="nn-NO" sz="1800">
                <a:solidFill>
                  <a:srgbClr val="A31515"/>
                </a:solidFill>
                <a:latin typeface="Cascadia Mono" panose="020B0609020000020004" pitchFamily="49" charset="0"/>
              </a:rPr>
              <a:t>'\0'</a:t>
            </a:r>
            <a:r>
              <a:rPr lang="nn-NO" sz="1800">
                <a:solidFill>
                  <a:srgbClr val="000000"/>
                </a:solidFill>
                <a:latin typeface="Cascadia Mono" panose="020B0609020000020004" pitchFamily="49" charset="0"/>
              </a:rPr>
              <a:t>; ++i)</a:t>
            </a:r>
          </a:p>
          <a:p>
            <a:r>
              <a:rPr lang="en-US"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if</a:t>
            </a:r>
            <a:r>
              <a:rPr lang="en-US" sz="1800">
                <a:solidFill>
                  <a:srgbClr val="000000"/>
                </a:solidFill>
                <a:latin typeface="Cascadia Mono" panose="020B0609020000020004" pitchFamily="49" charset="0"/>
              </a:rPr>
              <a:t> (</a:t>
            </a:r>
            <a:r>
              <a:rPr lang="en-US" sz="1800">
                <a:solidFill>
                  <a:srgbClr val="808080"/>
                </a:solidFill>
                <a:latin typeface="Cascadia Mono" panose="020B0609020000020004" pitchFamily="49" charset="0"/>
              </a:rPr>
              <a:t>str</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i</a:t>
            </a:r>
            <a:r>
              <a:rPr lang="en-US" sz="1800">
                <a:solidFill>
                  <a:srgbClr val="000000"/>
                </a:solidFill>
                <a:latin typeface="Cascadia Mono" panose="020B0609020000020004" pitchFamily="49" charset="0"/>
              </a:rPr>
              <a:t>] == </a:t>
            </a:r>
            <a:r>
              <a:rPr lang="en-US" sz="1800" err="1">
                <a:solidFill>
                  <a:srgbClr val="808080"/>
                </a:solidFill>
                <a:latin typeface="Cascadia Mono" panose="020B0609020000020004" pitchFamily="49" charset="0"/>
              </a:rPr>
              <a:t>replace_what</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a:solidFill>
                  <a:srgbClr val="808080"/>
                </a:solidFill>
                <a:latin typeface="Cascadia Mono" panose="020B0609020000020004" pitchFamily="49" charset="0"/>
              </a:rPr>
              <a:t>str</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i</a:t>
            </a:r>
            <a:r>
              <a:rPr lang="en-US" sz="1800">
                <a:solidFill>
                  <a:srgbClr val="000000"/>
                </a:solidFill>
                <a:latin typeface="Cascadia Mono" panose="020B0609020000020004" pitchFamily="49" charset="0"/>
              </a:rPr>
              <a:t>] = </a:t>
            </a:r>
            <a:r>
              <a:rPr lang="en-US" sz="1800" err="1">
                <a:solidFill>
                  <a:srgbClr val="808080"/>
                </a:solidFill>
                <a:latin typeface="Cascadia Mono" panose="020B0609020000020004" pitchFamily="49" charset="0"/>
              </a:rPr>
              <a:t>replace_with</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2688695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7A03-3C23-F309-42A8-2400D1AE095E}"/>
              </a:ext>
            </a:extLst>
          </p:cNvPr>
          <p:cNvSpPr>
            <a:spLocks noGrp="1"/>
          </p:cNvSpPr>
          <p:nvPr>
            <p:ph type="title"/>
          </p:nvPr>
        </p:nvSpPr>
        <p:spPr/>
        <p:txBody>
          <a:bodyPr/>
          <a:lstStyle/>
          <a:p>
            <a:r>
              <a:rPr lang="en-US" altLang="en-US" sz="2800">
                <a:latin typeface="Arial" panose="020B0604020202020204" pitchFamily="34" charset="0"/>
                <a:cs typeface="Arial" panose="020B0604020202020204" pitchFamily="34" charset="0"/>
              </a:rPr>
              <a:t>Example</a:t>
            </a:r>
            <a:endParaRPr lang="en-US"/>
          </a:p>
        </p:txBody>
      </p:sp>
      <p:sp>
        <p:nvSpPr>
          <p:cNvPr id="4" name="Content Placeholder 3">
            <a:extLst>
              <a:ext uri="{FF2B5EF4-FFF2-40B4-BE49-F238E27FC236}">
                <a16:creationId xmlns:a16="http://schemas.microsoft.com/office/drawing/2014/main" id="{44A21E3D-EABC-2756-3DF9-1CB7724A4BC6}"/>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4F4D912F-7382-8ACC-D74D-1018DAEE4D42}"/>
              </a:ext>
            </a:extLst>
          </p:cNvPr>
          <p:cNvSpPr txBox="1"/>
          <p:nvPr/>
        </p:nvSpPr>
        <p:spPr>
          <a:xfrm>
            <a:off x="338736" y="1058844"/>
            <a:ext cx="11514528" cy="4939814"/>
          </a:xfrm>
          <a:prstGeom prst="rect">
            <a:avLst/>
          </a:prstGeom>
          <a:solidFill>
            <a:schemeClr val="accent1">
              <a:lumMod val="20000"/>
              <a:lumOff val="80000"/>
            </a:schemeClr>
          </a:solidFill>
        </p:spPr>
        <p:txBody>
          <a:bodyPr wrap="square">
            <a:spAutoFit/>
          </a:bodyPr>
          <a:lstStyle/>
          <a:p>
            <a:r>
              <a:rPr lang="en-US" sz="1500">
                <a:solidFill>
                  <a:srgbClr val="808080"/>
                </a:solidFill>
                <a:latin typeface="Cascadia Mono" panose="020B0609020000020004" pitchFamily="49" charset="0"/>
              </a:rPr>
              <a:t>#define</a:t>
            </a:r>
            <a:r>
              <a:rPr lang="en-US" sz="1500">
                <a:solidFill>
                  <a:srgbClr val="000000"/>
                </a:solidFill>
                <a:latin typeface="Cascadia Mono" panose="020B0609020000020004" pitchFamily="49" charset="0"/>
              </a:rPr>
              <a:t> </a:t>
            </a:r>
            <a:r>
              <a:rPr lang="en-US" sz="1500">
                <a:solidFill>
                  <a:srgbClr val="6F008A"/>
                </a:solidFill>
                <a:latin typeface="Cascadia Mono" panose="020B0609020000020004" pitchFamily="49" charset="0"/>
              </a:rPr>
              <a:t>STRING_LEN</a:t>
            </a:r>
            <a:r>
              <a:rPr lang="en-US" sz="1500">
                <a:solidFill>
                  <a:srgbClr val="000000"/>
                </a:solidFill>
                <a:latin typeface="Cascadia Mono" panose="020B0609020000020004" pitchFamily="49" charset="0"/>
              </a:rPr>
              <a:t> 100</a:t>
            </a:r>
          </a:p>
          <a:p>
            <a:endParaRPr lang="en-US" sz="1500">
              <a:solidFill>
                <a:srgbClr val="000000"/>
              </a:solidFill>
              <a:latin typeface="Cascadia Mono" panose="020B0609020000020004" pitchFamily="49" charset="0"/>
            </a:endParaRPr>
          </a:p>
          <a:p>
            <a:r>
              <a:rPr lang="en-US" sz="1500">
                <a:solidFill>
                  <a:srgbClr val="0000FF"/>
                </a:solidFill>
                <a:latin typeface="Cascadia Mono" panose="020B0609020000020004" pitchFamily="49" charset="0"/>
              </a:rPr>
              <a:t>int</a:t>
            </a:r>
            <a:r>
              <a:rPr lang="en-US" sz="1500">
                <a:solidFill>
                  <a:srgbClr val="000000"/>
                </a:solidFill>
                <a:latin typeface="Cascadia Mono" panose="020B0609020000020004" pitchFamily="49" charset="0"/>
              </a:rPr>
              <a:t> main(</a:t>
            </a:r>
            <a:r>
              <a:rPr lang="en-US" sz="1500">
                <a:solidFill>
                  <a:srgbClr val="0000FF"/>
                </a:solidFill>
                <a:latin typeface="Cascadia Mono" panose="020B0609020000020004" pitchFamily="49" charset="0"/>
              </a:rPr>
              <a:t>void</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a:solidFill>
                  <a:srgbClr val="0000FF"/>
                </a:solidFill>
                <a:latin typeface="Cascadia Mono" panose="020B0609020000020004" pitchFamily="49" charset="0"/>
              </a:rPr>
              <a:t>char</a:t>
            </a:r>
            <a:r>
              <a:rPr lang="en-US" sz="1500">
                <a:solidFill>
                  <a:srgbClr val="000000"/>
                </a:solidFill>
                <a:latin typeface="Cascadia Mono" panose="020B0609020000020004" pitchFamily="49" charset="0"/>
              </a:rPr>
              <a:t> str[</a:t>
            </a:r>
            <a:r>
              <a:rPr lang="en-US" sz="1500">
                <a:solidFill>
                  <a:srgbClr val="6F008A"/>
                </a:solidFill>
                <a:latin typeface="Cascadia Mono" panose="020B0609020000020004" pitchFamily="49" charset="0"/>
              </a:rPr>
              <a:t>STRING_LEN</a:t>
            </a:r>
            <a:r>
              <a:rPr lang="en-US" sz="1500">
                <a:solidFill>
                  <a:srgbClr val="000000"/>
                </a:solidFill>
                <a:latin typeface="Cascadia Mono" panose="020B0609020000020004" pitchFamily="49" charset="0"/>
              </a:rPr>
              <a:t> + 1];</a:t>
            </a:r>
          </a:p>
          <a:p>
            <a:r>
              <a:rPr lang="en-US" sz="1500">
                <a:solidFill>
                  <a:srgbClr val="000000"/>
                </a:solidFill>
                <a:latin typeface="Cascadia Mono" panose="020B0609020000020004" pitchFamily="49" charset="0"/>
              </a:rPr>
              <a:t>    </a:t>
            </a:r>
            <a:r>
              <a:rPr lang="en-US" sz="1500">
                <a:solidFill>
                  <a:srgbClr val="0000FF"/>
                </a:solidFill>
                <a:latin typeface="Cascadia Mono" panose="020B0609020000020004" pitchFamily="49" charset="0"/>
              </a:rPr>
              <a:t>char</a:t>
            </a:r>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replace_what</a:t>
            </a:r>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replace_with</a:t>
            </a:r>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tmp</a:t>
            </a:r>
            <a:r>
              <a:rPr lang="en-US" sz="1500">
                <a:solidFill>
                  <a:srgbClr val="000000"/>
                </a:solidFill>
                <a:latin typeface="Cascadia Mono" panose="020B0609020000020004" pitchFamily="49" charset="0"/>
              </a:rPr>
              <a:t>;</a:t>
            </a:r>
          </a:p>
          <a:p>
            <a:endParaRPr lang="en-US" sz="1500">
              <a:solidFill>
                <a:srgbClr val="000000"/>
              </a:solidFill>
              <a:latin typeface="Cascadia Mono" panose="020B0609020000020004" pitchFamily="49" charset="0"/>
            </a:endParaRP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printf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"Please enter a string (no spaces)\n"</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scanf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"%100s"</a:t>
            </a:r>
            <a:r>
              <a:rPr lang="en-US" sz="1500">
                <a:solidFill>
                  <a:srgbClr val="000000"/>
                </a:solidFill>
                <a:latin typeface="Cascadia Mono" panose="020B0609020000020004" pitchFamily="49" charset="0"/>
              </a:rPr>
              <a:t>, str);</a:t>
            </a:r>
          </a:p>
          <a:p>
            <a:endParaRPr lang="en-US" sz="1500">
              <a:solidFill>
                <a:srgbClr val="000000"/>
              </a:solidFill>
              <a:latin typeface="Cascadia Mono" panose="020B0609020000020004" pitchFamily="49" charset="0"/>
            </a:endParaRP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printf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"Letter to replace: "</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scanf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 %c"</a:t>
            </a:r>
            <a:r>
              <a:rPr lang="en-US" sz="1500">
                <a:solidFill>
                  <a:srgbClr val="000000"/>
                </a:solidFill>
                <a:latin typeface="Cascadia Mono" panose="020B0609020000020004" pitchFamily="49" charset="0"/>
              </a:rPr>
              <a:t>, &amp;</a:t>
            </a:r>
            <a:r>
              <a:rPr lang="en-US" sz="1500" err="1">
                <a:solidFill>
                  <a:srgbClr val="000000"/>
                </a:solidFill>
                <a:latin typeface="Cascadia Mono" panose="020B0609020000020004" pitchFamily="49" charset="0"/>
              </a:rPr>
              <a:t>replace_what</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a:solidFill>
                  <a:srgbClr val="0000FF"/>
                </a:solidFill>
                <a:latin typeface="Cascadia Mono" panose="020B0609020000020004" pitchFamily="49" charset="0"/>
              </a:rPr>
              <a:t>do</a:t>
            </a:r>
            <a:r>
              <a:rPr lang="en-US" sz="1500">
                <a:solidFill>
                  <a:srgbClr val="000000"/>
                </a:solidFill>
                <a:latin typeface="Cascadia Mono" panose="020B0609020000020004" pitchFamily="49" charset="0"/>
              </a:rPr>
              <a:t> { </a:t>
            </a:r>
            <a:r>
              <a:rPr lang="en-US" sz="1500" err="1">
                <a:solidFill>
                  <a:srgbClr val="000000"/>
                </a:solidFill>
                <a:latin typeface="Cascadia Mono" panose="020B0609020000020004" pitchFamily="49" charset="0"/>
              </a:rPr>
              <a:t>tmp</a:t>
            </a:r>
            <a:r>
              <a:rPr lang="en-US" sz="1500">
                <a:solidFill>
                  <a:srgbClr val="000000"/>
                </a:solidFill>
                <a:latin typeface="Cascadia Mono" panose="020B0609020000020004" pitchFamily="49" charset="0"/>
              </a:rPr>
              <a:t> = </a:t>
            </a:r>
            <a:r>
              <a:rPr lang="en-US" sz="1500" err="1">
                <a:solidFill>
                  <a:srgbClr val="000000"/>
                </a:solidFill>
                <a:latin typeface="Cascadia Mono" panose="020B0609020000020004" pitchFamily="49" charset="0"/>
              </a:rPr>
              <a:t>getchar</a:t>
            </a:r>
            <a:r>
              <a:rPr lang="en-US" sz="1500">
                <a:solidFill>
                  <a:srgbClr val="000000"/>
                </a:solidFill>
                <a:latin typeface="Cascadia Mono" panose="020B0609020000020004" pitchFamily="49" charset="0"/>
              </a:rPr>
              <a:t>(); } </a:t>
            </a:r>
            <a:r>
              <a:rPr lang="en-US" sz="1500">
                <a:solidFill>
                  <a:srgbClr val="0000FF"/>
                </a:solidFill>
                <a:latin typeface="Cascadia Mono" panose="020B0609020000020004" pitchFamily="49" charset="0"/>
              </a:rPr>
              <a:t>while</a:t>
            </a:r>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tmp</a:t>
            </a:r>
            <a:r>
              <a:rPr lang="en-US" sz="1500">
                <a:solidFill>
                  <a:srgbClr val="000000"/>
                </a:solidFill>
                <a:latin typeface="Cascadia Mono" panose="020B0609020000020004" pitchFamily="49" charset="0"/>
              </a:rPr>
              <a:t> != </a:t>
            </a:r>
            <a:r>
              <a:rPr lang="en-US" sz="1500">
                <a:solidFill>
                  <a:srgbClr val="A31515"/>
                </a:solidFill>
                <a:latin typeface="Cascadia Mono" panose="020B0609020000020004" pitchFamily="49" charset="0"/>
              </a:rPr>
              <a:t>'\n'</a:t>
            </a:r>
            <a:r>
              <a:rPr lang="en-US" sz="1500">
                <a:solidFill>
                  <a:srgbClr val="000000"/>
                </a:solidFill>
                <a:latin typeface="Cascadia Mono" panose="020B0609020000020004" pitchFamily="49" charset="0"/>
              </a:rPr>
              <a:t>);</a:t>
            </a:r>
          </a:p>
          <a:p>
            <a:endParaRPr lang="en-US" sz="1500">
              <a:solidFill>
                <a:srgbClr val="000000"/>
              </a:solidFill>
              <a:latin typeface="Cascadia Mono" panose="020B0609020000020004" pitchFamily="49" charset="0"/>
            </a:endParaRP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printf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"Letter to replace with: "</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scanf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 %c"</a:t>
            </a:r>
            <a:r>
              <a:rPr lang="en-US" sz="1500">
                <a:solidFill>
                  <a:srgbClr val="000000"/>
                </a:solidFill>
                <a:latin typeface="Cascadia Mono" panose="020B0609020000020004" pitchFamily="49" charset="0"/>
              </a:rPr>
              <a:t>, &amp;</a:t>
            </a:r>
            <a:r>
              <a:rPr lang="en-US" sz="1500" err="1">
                <a:solidFill>
                  <a:srgbClr val="000000"/>
                </a:solidFill>
                <a:latin typeface="Cascadia Mono" panose="020B0609020000020004" pitchFamily="49" charset="0"/>
              </a:rPr>
              <a:t>replace_with</a:t>
            </a:r>
            <a:r>
              <a:rPr lang="en-US" sz="1500">
                <a:solidFill>
                  <a:srgbClr val="000000"/>
                </a:solidFill>
                <a:latin typeface="Cascadia Mono" panose="020B0609020000020004" pitchFamily="49" charset="0"/>
              </a:rPr>
              <a:t>);</a:t>
            </a:r>
          </a:p>
          <a:p>
            <a:endParaRPr lang="en-US" sz="1500">
              <a:solidFill>
                <a:srgbClr val="000000"/>
              </a:solidFill>
              <a:latin typeface="Cascadia Mono" panose="020B0609020000020004" pitchFamily="49" charset="0"/>
            </a:endParaRPr>
          </a:p>
          <a:p>
            <a:r>
              <a:rPr lang="en-US" sz="1500">
                <a:solidFill>
                  <a:srgbClr val="000000"/>
                </a:solidFill>
                <a:latin typeface="Cascadia Mono" panose="020B0609020000020004" pitchFamily="49" charset="0"/>
              </a:rPr>
              <a:t>    replace(str, </a:t>
            </a:r>
            <a:r>
              <a:rPr lang="en-US" sz="1500" err="1">
                <a:solidFill>
                  <a:srgbClr val="000000"/>
                </a:solidFill>
                <a:latin typeface="Cascadia Mono" panose="020B0609020000020004" pitchFamily="49" charset="0"/>
              </a:rPr>
              <a:t>replace_what</a:t>
            </a:r>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replace_with</a:t>
            </a:r>
            <a:r>
              <a:rPr lang="en-US" sz="1500">
                <a:solidFill>
                  <a:srgbClr val="000000"/>
                </a:solidFill>
                <a:latin typeface="Cascadia Mono" panose="020B0609020000020004" pitchFamily="49" charset="0"/>
              </a:rPr>
              <a:t>);</a:t>
            </a:r>
          </a:p>
          <a:p>
            <a:r>
              <a:rPr lang="en-US" sz="1500">
                <a:solidFill>
                  <a:srgbClr val="000000"/>
                </a:solidFill>
                <a:latin typeface="Cascadia Mono" panose="020B0609020000020004" pitchFamily="49" charset="0"/>
              </a:rPr>
              <a:t>    </a:t>
            </a:r>
            <a:r>
              <a:rPr lang="en-US" sz="1500" err="1">
                <a:solidFill>
                  <a:srgbClr val="000000"/>
                </a:solidFill>
                <a:latin typeface="Cascadia Mono" panose="020B0609020000020004" pitchFamily="49" charset="0"/>
              </a:rPr>
              <a:t>printf</a:t>
            </a:r>
            <a:r>
              <a:rPr lang="en-US" sz="1500">
                <a:solidFill>
                  <a:srgbClr val="000000"/>
                </a:solidFill>
                <a:latin typeface="Cascadia Mono" panose="020B0609020000020004" pitchFamily="49" charset="0"/>
              </a:rPr>
              <a:t>(</a:t>
            </a:r>
            <a:r>
              <a:rPr lang="en-US" sz="1500">
                <a:solidFill>
                  <a:srgbClr val="A31515"/>
                </a:solidFill>
                <a:latin typeface="Cascadia Mono" panose="020B0609020000020004" pitchFamily="49" charset="0"/>
              </a:rPr>
              <a:t>"The result: %s\n"</a:t>
            </a:r>
            <a:r>
              <a:rPr lang="en-US" sz="1500">
                <a:solidFill>
                  <a:srgbClr val="000000"/>
                </a:solidFill>
                <a:latin typeface="Cascadia Mono" panose="020B0609020000020004" pitchFamily="49" charset="0"/>
              </a:rPr>
              <a:t>, str);</a:t>
            </a:r>
          </a:p>
          <a:p>
            <a:r>
              <a:rPr lang="en-US" sz="1500">
                <a:solidFill>
                  <a:srgbClr val="000000"/>
                </a:solidFill>
                <a:latin typeface="Cascadia Mono" panose="020B0609020000020004" pitchFamily="49" charset="0"/>
              </a:rPr>
              <a:t>    </a:t>
            </a:r>
            <a:r>
              <a:rPr lang="en-US" sz="1500">
                <a:solidFill>
                  <a:srgbClr val="0000FF"/>
                </a:solidFill>
                <a:latin typeface="Cascadia Mono" panose="020B0609020000020004" pitchFamily="49" charset="0"/>
              </a:rPr>
              <a:t>return</a:t>
            </a:r>
            <a:r>
              <a:rPr lang="en-US" sz="1500">
                <a:solidFill>
                  <a:srgbClr val="000000"/>
                </a:solidFill>
                <a:latin typeface="Cascadia Mono" panose="020B0609020000020004" pitchFamily="49" charset="0"/>
              </a:rPr>
              <a:t> 0;</a:t>
            </a:r>
          </a:p>
          <a:p>
            <a:r>
              <a:rPr lang="en-US" sz="1500">
                <a:solidFill>
                  <a:srgbClr val="000000"/>
                </a:solidFill>
                <a:latin typeface="Cascadia Mono" panose="020B0609020000020004" pitchFamily="49" charset="0"/>
              </a:rPr>
              <a:t>}</a:t>
            </a:r>
            <a:endParaRPr lang="en-US" sz="1500"/>
          </a:p>
        </p:txBody>
      </p:sp>
    </p:spTree>
    <p:extLst>
      <p:ext uri="{BB962C8B-B14F-4D97-AF65-F5344CB8AC3E}">
        <p14:creationId xmlns:p14="http://schemas.microsoft.com/office/powerpoint/2010/main" val="3101977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FEB4-E041-DE2F-C92C-920966200700}"/>
              </a:ext>
            </a:extLst>
          </p:cNvPr>
          <p:cNvSpPr>
            <a:spLocks noGrp="1"/>
          </p:cNvSpPr>
          <p:nvPr>
            <p:ph type="title"/>
          </p:nvPr>
        </p:nvSpPr>
        <p:spPr/>
        <p:txBody>
          <a:bodyPr/>
          <a:lstStyle/>
          <a:p>
            <a:r>
              <a:rPr lang="en-US"/>
              <a:t>Exercise</a:t>
            </a:r>
          </a:p>
        </p:txBody>
      </p:sp>
      <p:sp>
        <p:nvSpPr>
          <p:cNvPr id="3" name="Text Placeholder 2">
            <a:extLst>
              <a:ext uri="{FF2B5EF4-FFF2-40B4-BE49-F238E27FC236}">
                <a16:creationId xmlns:a16="http://schemas.microsoft.com/office/drawing/2014/main" id="{6426CD43-D1ED-396C-ED91-B78D539F31A5}"/>
              </a:ext>
            </a:extLst>
          </p:cNvPr>
          <p:cNvSpPr>
            <a:spLocks noGrp="1"/>
          </p:cNvSpPr>
          <p:nvPr>
            <p:ph sz="quarter" idx="13"/>
          </p:nvPr>
        </p:nvSpPr>
        <p:spPr/>
        <p:txBody>
          <a:bodyPr/>
          <a:lstStyle/>
          <a:p>
            <a:r>
              <a:rPr lang="en-US"/>
              <a:t>Exercise 1. Write a program that reads a string representing a sentence from the user. Then the program displays each word in the sentence on a separate line. A word is a sequence of consecutive characters without containing any whitespace.</a:t>
            </a:r>
          </a:p>
          <a:p>
            <a:r>
              <a:rPr lang="en-US"/>
              <a:t>Example:</a:t>
            </a:r>
          </a:p>
          <a:p>
            <a:r>
              <a:rPr lang="en-US"/>
              <a:t>Input: "The house </a:t>
            </a:r>
            <a:r>
              <a:rPr lang="en-US" err="1"/>
              <a:t>nextdoor</a:t>
            </a:r>
            <a:r>
              <a:rPr lang="en-US"/>
              <a:t> is very old."</a:t>
            </a:r>
          </a:p>
          <a:p>
            <a:r>
              <a:rPr lang="en-US"/>
              <a:t>Result:</a:t>
            </a:r>
          </a:p>
          <a:p>
            <a:r>
              <a:rPr lang="en-US"/>
              <a:t>The</a:t>
            </a:r>
          </a:p>
          <a:p>
            <a:r>
              <a:rPr lang="en-US"/>
              <a:t>house</a:t>
            </a:r>
          </a:p>
          <a:p>
            <a:r>
              <a:rPr lang="en-US"/>
              <a:t>...</a:t>
            </a:r>
          </a:p>
        </p:txBody>
      </p:sp>
    </p:spTree>
    <p:extLst>
      <p:ext uri="{BB962C8B-B14F-4D97-AF65-F5344CB8AC3E}">
        <p14:creationId xmlns:p14="http://schemas.microsoft.com/office/powerpoint/2010/main" val="1600251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4A3784C-A547-4675-B102-DA3963378166}"/>
              </a:ext>
            </a:extLst>
          </p:cNvPr>
          <p:cNvSpPr>
            <a:spLocks noGrp="1" noChangeArrowheads="1"/>
          </p:cNvSpPr>
          <p:nvPr>
            <p:ph type="title"/>
          </p:nvPr>
        </p:nvSpPr>
        <p:spPr/>
        <p:txBody>
          <a:bodyPr>
            <a:normAutofit fontScale="90000"/>
          </a:bodyPr>
          <a:lstStyle/>
          <a:p>
            <a:pPr eaLnBrk="1" hangingPunct="1">
              <a:defRPr/>
            </a:pPr>
            <a:r>
              <a:rPr lang="en-US" altLang="en-US" sz="3200">
                <a:latin typeface="Arial" panose="020B0604020202020204" pitchFamily="34" charset="0"/>
                <a:cs typeface="Arial" panose="020B0604020202020204" pitchFamily="34" charset="0"/>
              </a:rPr>
              <a:t>Example</a:t>
            </a:r>
            <a:endParaRPr lang="en-US" sz="3200" b="1"/>
          </a:p>
        </p:txBody>
      </p:sp>
      <p:sp>
        <p:nvSpPr>
          <p:cNvPr id="20483" name="Rectangle 3">
            <a:extLst>
              <a:ext uri="{FF2B5EF4-FFF2-40B4-BE49-F238E27FC236}">
                <a16:creationId xmlns:a16="http://schemas.microsoft.com/office/drawing/2014/main" id="{E347F161-1F39-48A9-92FD-C476871880AD}"/>
              </a:ext>
            </a:extLst>
          </p:cNvPr>
          <p:cNvSpPr>
            <a:spLocks noGrp="1" noChangeArrowheads="1"/>
          </p:cNvSpPr>
          <p:nvPr>
            <p:ph sz="quarter" idx="13"/>
          </p:nvPr>
        </p:nvSpPr>
        <p:spPr/>
        <p:txBody>
          <a:bodyPr>
            <a:normAutofit/>
          </a:bodyPr>
          <a:lstStyle/>
          <a:p>
            <a:pPr eaLnBrk="1" hangingPunct="1">
              <a:lnSpc>
                <a:spcPct val="80000"/>
              </a:lnSpc>
            </a:pPr>
            <a:r>
              <a:rPr lang="en-US" altLang="en-US" sz="2000">
                <a:latin typeface="Arial" panose="020B0604020202020204" pitchFamily="34" charset="0"/>
                <a:cs typeface="Arial" panose="020B0604020202020204" pitchFamily="34" charset="0"/>
              </a:rPr>
              <a:t>Example 1. write a function that: </a:t>
            </a:r>
          </a:p>
          <a:p>
            <a:pPr lvl="1" eaLnBrk="1" hangingPunct="1">
              <a:lnSpc>
                <a:spcPct val="80000"/>
              </a:lnSpc>
            </a:pPr>
            <a:r>
              <a:rPr lang="en-US" altLang="en-US" sz="2000">
                <a:latin typeface="Arial" panose="020B0604020202020204" pitchFamily="34" charset="0"/>
                <a:cs typeface="Arial" panose="020B0604020202020204" pitchFamily="34" charset="0"/>
              </a:rPr>
              <a:t>gets a string and two chars</a:t>
            </a:r>
          </a:p>
          <a:p>
            <a:pPr lvl="1" eaLnBrk="1" hangingPunct="1">
              <a:lnSpc>
                <a:spcPct val="80000"/>
              </a:lnSpc>
            </a:pPr>
            <a:r>
              <a:rPr lang="en-US" altLang="en-US" sz="2000">
                <a:latin typeface="Arial" panose="020B0604020202020204" pitchFamily="34" charset="0"/>
                <a:cs typeface="Arial" panose="020B0604020202020204" pitchFamily="34" charset="0"/>
              </a:rPr>
              <a:t>the functions scans the string and replaces every occurrence of the first char with the second one. </a:t>
            </a:r>
          </a:p>
          <a:p>
            <a:pPr eaLnBrk="1" hangingPunct="1">
              <a:lnSpc>
                <a:spcPct val="80000"/>
              </a:lnSpc>
            </a:pPr>
            <a:r>
              <a:rPr lang="en-US" altLang="en-US" sz="2000">
                <a:latin typeface="Arial" panose="020B0604020202020204" pitchFamily="34" charset="0"/>
                <a:cs typeface="Arial" panose="020B0604020202020204" pitchFamily="34" charset="0"/>
              </a:rPr>
              <a:t>write a program to test the above function</a:t>
            </a:r>
          </a:p>
          <a:p>
            <a:pPr lvl="1" eaLnBrk="1" hangingPunct="1">
              <a:lnSpc>
                <a:spcPct val="80000"/>
              </a:lnSpc>
            </a:pPr>
            <a:r>
              <a:rPr lang="en-US" altLang="en-US" sz="2000">
                <a:latin typeface="Arial" panose="020B0604020202020204" pitchFamily="34" charset="0"/>
                <a:cs typeface="Arial" panose="020B0604020202020204" pitchFamily="34" charset="0"/>
              </a:rPr>
              <a:t>the program should read  a string from the user (no spaces) and two characters, then call the function with the input, and print the result.</a:t>
            </a:r>
          </a:p>
          <a:p>
            <a:pPr eaLnBrk="1" hangingPunct="1">
              <a:lnSpc>
                <a:spcPct val="80000"/>
              </a:lnSpc>
            </a:pPr>
            <a:r>
              <a:rPr lang="en-US" altLang="en-US" sz="2000">
                <a:latin typeface="Arial" panose="020B0604020202020204" pitchFamily="34" charset="0"/>
                <a:cs typeface="Arial" panose="020B0604020202020204" pitchFamily="34" charset="0"/>
              </a:rPr>
              <a:t>example</a:t>
            </a:r>
          </a:p>
          <a:p>
            <a:pPr lvl="1" eaLnBrk="1" hangingPunct="1">
              <a:lnSpc>
                <a:spcPct val="80000"/>
              </a:lnSpc>
            </a:pPr>
            <a:r>
              <a:rPr lang="en-US" altLang="en-US" sz="2000">
                <a:latin typeface="Arial" panose="020B0604020202020204" pitchFamily="34" charset="0"/>
                <a:cs typeface="Arial" panose="020B0604020202020204" pitchFamily="34" charset="0"/>
              </a:rPr>
              <a:t>input: “papa”, ‘p’, ‘m’</a:t>
            </a:r>
          </a:p>
          <a:p>
            <a:pPr lvl="1" eaLnBrk="1" hangingPunct="1">
              <a:lnSpc>
                <a:spcPct val="80000"/>
              </a:lnSpc>
            </a:pPr>
            <a:r>
              <a:rPr lang="en-US" altLang="en-US" sz="2000">
                <a:latin typeface="Arial" panose="020B0604020202020204" pitchFamily="34" charset="0"/>
                <a:cs typeface="Arial" panose="020B0604020202020204" pitchFamily="34" charset="0"/>
              </a:rPr>
              <a:t>output: “mama”</a:t>
            </a:r>
            <a:endParaRPr lang="fr-FR" altLang="en-US" sz="200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44B7-DA02-B0E0-4B88-21264E01B28E}"/>
              </a:ext>
            </a:extLst>
          </p:cNvPr>
          <p:cNvSpPr>
            <a:spLocks noGrp="1"/>
          </p:cNvSpPr>
          <p:nvPr>
            <p:ph type="title"/>
          </p:nvPr>
        </p:nvSpPr>
        <p:spPr/>
        <p:txBody>
          <a:bodyPr/>
          <a:lstStyle/>
          <a:p>
            <a:r>
              <a:rPr lang="en-US"/>
              <a:t>Exercise</a:t>
            </a:r>
          </a:p>
        </p:txBody>
      </p:sp>
      <p:sp>
        <p:nvSpPr>
          <p:cNvPr id="3" name="Text Placeholder 2">
            <a:extLst>
              <a:ext uri="{FF2B5EF4-FFF2-40B4-BE49-F238E27FC236}">
                <a16:creationId xmlns:a16="http://schemas.microsoft.com/office/drawing/2014/main" id="{420116FB-F1DA-FF22-2D41-5D64D3BF8187}"/>
              </a:ext>
            </a:extLst>
          </p:cNvPr>
          <p:cNvSpPr>
            <a:spLocks noGrp="1"/>
          </p:cNvSpPr>
          <p:nvPr>
            <p:ph sz="quarter" idx="13"/>
          </p:nvPr>
        </p:nvSpPr>
        <p:spPr/>
        <p:txBody>
          <a:bodyPr/>
          <a:lstStyle/>
          <a:p>
            <a:endParaRPr lang="en-US"/>
          </a:p>
          <a:p>
            <a:r>
              <a:rPr lang="en-US"/>
              <a:t>Exercise 2. Write a program that asks the user to enter the number of students in a class, then input the full names of each student in Vietnamese. Display the list of students sorted by their names. For example:</a:t>
            </a:r>
          </a:p>
          <a:p>
            <a:pPr lvl="1"/>
            <a:r>
              <a:rPr lang="en-US"/>
              <a:t>Nguyen Bao </a:t>
            </a:r>
            <a:r>
              <a:rPr lang="en-US" u="sng"/>
              <a:t>Anh</a:t>
            </a:r>
          </a:p>
          <a:p>
            <a:pPr lvl="1"/>
            <a:r>
              <a:rPr lang="en-US"/>
              <a:t>Tran Quang </a:t>
            </a:r>
            <a:r>
              <a:rPr lang="en-US" u="sng"/>
              <a:t>Binh</a:t>
            </a:r>
          </a:p>
          <a:p>
            <a:pPr lvl="1"/>
            <a:r>
              <a:rPr lang="en-US"/>
              <a:t>Vuong Quoc </a:t>
            </a:r>
            <a:r>
              <a:rPr lang="en-US" u="sng"/>
              <a:t>Binh</a:t>
            </a:r>
          </a:p>
          <a:p>
            <a:pPr lvl="1"/>
            <a:r>
              <a:rPr lang="en-US"/>
              <a:t>Dao </a:t>
            </a:r>
            <a:r>
              <a:rPr lang="en-US" err="1"/>
              <a:t>Thi</a:t>
            </a:r>
            <a:r>
              <a:rPr lang="en-US"/>
              <a:t> </a:t>
            </a:r>
            <a:r>
              <a:rPr lang="en-US" u="sng"/>
              <a:t>Ha</a:t>
            </a:r>
          </a:p>
          <a:p>
            <a:pPr lvl="1"/>
            <a:r>
              <a:rPr lang="en-US"/>
              <a:t>Ngo Anh </a:t>
            </a:r>
            <a:r>
              <a:rPr lang="en-US" u="sng"/>
              <a:t>Vu</a:t>
            </a:r>
          </a:p>
          <a:p>
            <a:r>
              <a:rPr lang="en-US"/>
              <a:t>Advanced (optional): Display the maximum count of students with the same name.</a:t>
            </a:r>
          </a:p>
        </p:txBody>
      </p:sp>
    </p:spTree>
    <p:extLst>
      <p:ext uri="{BB962C8B-B14F-4D97-AF65-F5344CB8AC3E}">
        <p14:creationId xmlns:p14="http://schemas.microsoft.com/office/powerpoint/2010/main" val="344803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4712-3D89-877E-7D78-A2C6C411A4C8}"/>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562EB81E-2015-9843-DB4F-FE73620F7A63}"/>
              </a:ext>
            </a:extLst>
          </p:cNvPr>
          <p:cNvSpPr>
            <a:spLocks noGrp="1"/>
          </p:cNvSpPr>
          <p:nvPr>
            <p:ph sz="quarter" idx="13"/>
          </p:nvPr>
        </p:nvSpPr>
        <p:spPr>
          <a:xfrm>
            <a:off x="338736" y="1965960"/>
            <a:ext cx="11514528" cy="4002008"/>
          </a:xfrm>
        </p:spPr>
        <p:txBody>
          <a:bodyPr/>
          <a:lstStyle/>
          <a:p>
            <a:r>
              <a:rPr lang="en-US"/>
              <a:t>Introduction to the course</a:t>
            </a:r>
          </a:p>
          <a:p>
            <a:r>
              <a:rPr lang="en-US"/>
              <a:t>Review of C</a:t>
            </a:r>
          </a:p>
          <a:p>
            <a:r>
              <a:rPr lang="en-US"/>
              <a:t>Arrays</a:t>
            </a:r>
          </a:p>
          <a:p>
            <a:r>
              <a:rPr lang="en-US"/>
              <a:t>Strings</a:t>
            </a:r>
          </a:p>
          <a:p>
            <a:r>
              <a:rPr lang="en-US"/>
              <a:t>Pointers</a:t>
            </a:r>
          </a:p>
          <a:p>
            <a:r>
              <a:rPr lang="en-US"/>
              <a:t>Command-line arguments</a:t>
            </a:r>
          </a:p>
        </p:txBody>
      </p:sp>
    </p:spTree>
    <p:extLst>
      <p:ext uri="{BB962C8B-B14F-4D97-AF65-F5344CB8AC3E}">
        <p14:creationId xmlns:p14="http://schemas.microsoft.com/office/powerpoint/2010/main" val="2306044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29AB-F596-3703-C694-3B9CD02E3563}"/>
              </a:ext>
            </a:extLst>
          </p:cNvPr>
          <p:cNvSpPr>
            <a:spLocks noGrp="1"/>
          </p:cNvSpPr>
          <p:nvPr>
            <p:ph type="title"/>
          </p:nvPr>
        </p:nvSpPr>
        <p:spPr/>
        <p:txBody>
          <a:bodyPr/>
          <a:lstStyle/>
          <a:p>
            <a:r>
              <a:rPr lang="en-US"/>
              <a:t>Exercise</a:t>
            </a:r>
          </a:p>
        </p:txBody>
      </p:sp>
      <p:sp>
        <p:nvSpPr>
          <p:cNvPr id="3" name="Text Placeholder 2">
            <a:extLst>
              <a:ext uri="{FF2B5EF4-FFF2-40B4-BE49-F238E27FC236}">
                <a16:creationId xmlns:a16="http://schemas.microsoft.com/office/drawing/2014/main" id="{F357DF14-5CA7-3B7D-5E3D-2329E21F29DE}"/>
              </a:ext>
            </a:extLst>
          </p:cNvPr>
          <p:cNvSpPr>
            <a:spLocks noGrp="1"/>
          </p:cNvSpPr>
          <p:nvPr>
            <p:ph sz="quarter" idx="13"/>
          </p:nvPr>
        </p:nvSpPr>
        <p:spPr/>
        <p:txBody>
          <a:bodyPr/>
          <a:lstStyle/>
          <a:p>
            <a:r>
              <a:rPr lang="en-US"/>
              <a:t>Lab 01. Count words</a:t>
            </a:r>
          </a:p>
          <a:p>
            <a:pPr lvl="1"/>
            <a:r>
              <a:rPr lang="en-US"/>
              <a:t>Given a Text, write a program to count the number of words (ignore characters SPACE, TAB, </a:t>
            </a:r>
            <a:r>
              <a:rPr lang="en-US" err="1"/>
              <a:t>LineBreak</a:t>
            </a:r>
            <a:r>
              <a:rPr lang="en-US"/>
              <a:t>) of this Text</a:t>
            </a:r>
          </a:p>
          <a:p>
            <a:r>
              <a:rPr lang="en-US"/>
              <a:t>Input</a:t>
            </a:r>
          </a:p>
          <a:p>
            <a:pPr lvl="1"/>
            <a:r>
              <a:rPr lang="en-US"/>
              <a:t>The Text</a:t>
            </a:r>
          </a:p>
          <a:p>
            <a:r>
              <a:rPr lang="en-US"/>
              <a:t>Output</a:t>
            </a:r>
          </a:p>
          <a:p>
            <a:pPr lvl="1"/>
            <a:r>
              <a:rPr lang="en-US"/>
              <a:t>Write the number of words</a:t>
            </a:r>
          </a:p>
          <a:p>
            <a:endParaRPr lang="en-US"/>
          </a:p>
        </p:txBody>
      </p:sp>
      <p:graphicFrame>
        <p:nvGraphicFramePr>
          <p:cNvPr id="4" name="Table 3">
            <a:extLst>
              <a:ext uri="{FF2B5EF4-FFF2-40B4-BE49-F238E27FC236}">
                <a16:creationId xmlns:a16="http://schemas.microsoft.com/office/drawing/2014/main" id="{2E0FF0A5-4063-E8DF-80D4-BE0E9417467B}"/>
              </a:ext>
            </a:extLst>
          </p:cNvPr>
          <p:cNvGraphicFramePr>
            <a:graphicFrameLocks noGrp="1"/>
          </p:cNvGraphicFramePr>
          <p:nvPr/>
        </p:nvGraphicFramePr>
        <p:xfrm>
          <a:off x="3541623" y="4541168"/>
          <a:ext cx="8128000" cy="1285240"/>
        </p:xfrm>
        <a:graphic>
          <a:graphicData uri="http://schemas.openxmlformats.org/drawingml/2006/table">
            <a:tbl>
              <a:tblPr firstRow="1" bandRow="1">
                <a:tableStyleId>{5C22544A-7EE6-4342-B048-85BDC9FD1C3A}</a:tableStyleId>
              </a:tblPr>
              <a:tblGrid>
                <a:gridCol w="6396007">
                  <a:extLst>
                    <a:ext uri="{9D8B030D-6E8A-4147-A177-3AD203B41FA5}">
                      <a16:colId xmlns:a16="http://schemas.microsoft.com/office/drawing/2014/main" val="854935248"/>
                    </a:ext>
                  </a:extLst>
                </a:gridCol>
                <a:gridCol w="1731993">
                  <a:extLst>
                    <a:ext uri="{9D8B030D-6E8A-4147-A177-3AD203B41FA5}">
                      <a16:colId xmlns:a16="http://schemas.microsoft.com/office/drawing/2014/main" val="3230577398"/>
                    </a:ext>
                  </a:extLst>
                </a:gridCol>
              </a:tblGrid>
              <a:tr h="370840">
                <a:tc>
                  <a:txBody>
                    <a:bodyPr/>
                    <a:lstStyle/>
                    <a:p>
                      <a:r>
                        <a:rPr lang="en-US"/>
                        <a:t>Input</a:t>
                      </a:r>
                    </a:p>
                  </a:txBody>
                  <a:tcPr/>
                </a:tc>
                <a:tc>
                  <a:txBody>
                    <a:bodyPr/>
                    <a:lstStyle/>
                    <a:p>
                      <a:r>
                        <a:rPr lang="en-US"/>
                        <a:t>Output</a:t>
                      </a:r>
                    </a:p>
                  </a:txBody>
                  <a:tcPr/>
                </a:tc>
                <a:extLst>
                  <a:ext uri="{0D108BD9-81ED-4DB2-BD59-A6C34878D82A}">
                    <a16:rowId xmlns:a16="http://schemas.microsoft.com/office/drawing/2014/main" val="763676699"/>
                  </a:ext>
                </a:extLst>
              </a:tr>
              <a:tr h="370840">
                <a:tc>
                  <a:txBody>
                    <a:bodyPr/>
                    <a:lstStyle/>
                    <a:p>
                      <a:r>
                        <a:rPr lang="en-US"/>
                        <a:t>Hanoi University Of Science and Technology</a:t>
                      </a:r>
                    </a:p>
                    <a:p>
                      <a:r>
                        <a:rPr lang="en-US"/>
                        <a:t>School of Information and Communication Technology</a:t>
                      </a:r>
                    </a:p>
                    <a:p>
                      <a:endParaRPr lang="en-US"/>
                    </a:p>
                  </a:txBody>
                  <a:tcPr/>
                </a:tc>
                <a:tc>
                  <a:txBody>
                    <a:bodyPr/>
                    <a:lstStyle/>
                    <a:p>
                      <a:r>
                        <a:rPr lang="en-US"/>
                        <a:t>12</a:t>
                      </a:r>
                    </a:p>
                  </a:txBody>
                  <a:tcPr/>
                </a:tc>
                <a:extLst>
                  <a:ext uri="{0D108BD9-81ED-4DB2-BD59-A6C34878D82A}">
                    <a16:rowId xmlns:a16="http://schemas.microsoft.com/office/drawing/2014/main" val="4033764302"/>
                  </a:ext>
                </a:extLst>
              </a:tr>
            </a:tbl>
          </a:graphicData>
        </a:graphic>
      </p:graphicFrame>
    </p:spTree>
    <p:extLst>
      <p:ext uri="{BB962C8B-B14F-4D97-AF65-F5344CB8AC3E}">
        <p14:creationId xmlns:p14="http://schemas.microsoft.com/office/powerpoint/2010/main" val="2907027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0050-C682-0C4B-5552-595BBF92EBD0}"/>
              </a:ext>
            </a:extLst>
          </p:cNvPr>
          <p:cNvSpPr>
            <a:spLocks noGrp="1"/>
          </p:cNvSpPr>
          <p:nvPr>
            <p:ph type="title"/>
          </p:nvPr>
        </p:nvSpPr>
        <p:spPr/>
        <p:txBody>
          <a:bodyPr/>
          <a:lstStyle/>
          <a:p>
            <a:r>
              <a:rPr lang="en-US"/>
              <a:t>Exercise</a:t>
            </a:r>
          </a:p>
        </p:txBody>
      </p:sp>
      <p:sp>
        <p:nvSpPr>
          <p:cNvPr id="3" name="Text Placeholder 2">
            <a:extLst>
              <a:ext uri="{FF2B5EF4-FFF2-40B4-BE49-F238E27FC236}">
                <a16:creationId xmlns:a16="http://schemas.microsoft.com/office/drawing/2014/main" id="{79FA5ECC-DCCA-1F6E-ABB4-9B6BF6EFDDB2}"/>
              </a:ext>
            </a:extLst>
          </p:cNvPr>
          <p:cNvSpPr>
            <a:spLocks noGrp="1"/>
          </p:cNvSpPr>
          <p:nvPr>
            <p:ph sz="quarter" idx="13"/>
          </p:nvPr>
        </p:nvSpPr>
        <p:spPr/>
        <p:txBody>
          <a:bodyPr/>
          <a:lstStyle/>
          <a:p>
            <a:r>
              <a:rPr lang="en-US">
                <a:latin typeface="Calibri (Body)"/>
              </a:rPr>
              <a:t>Lab 02. </a:t>
            </a:r>
            <a:r>
              <a:rPr lang="vi-VN">
                <a:latin typeface="Calibri (Body)"/>
              </a:rPr>
              <a:t>Text Replacement</a:t>
            </a:r>
          </a:p>
          <a:p>
            <a:pPr lvl="1"/>
            <a:r>
              <a:rPr lang="en-US" sz="2000">
                <a:latin typeface="Calibri (Body)"/>
              </a:rPr>
              <a:t>The text T and two patterns P1, P2 are both strings (without line breaks, with a length not exceeding 1000 characters). Please replace all occurrences of string P1 in T with string P2.</a:t>
            </a:r>
            <a:endParaRPr lang="vi-VN" sz="2000">
              <a:latin typeface="Calibri (Body)"/>
            </a:endParaRPr>
          </a:p>
          <a:p>
            <a:r>
              <a:rPr lang="en-US">
                <a:latin typeface="Calibri (Body)"/>
              </a:rPr>
              <a:t>Input Data</a:t>
            </a:r>
            <a:endParaRPr lang="vi-VN">
              <a:latin typeface="Calibri (Body)"/>
            </a:endParaRPr>
          </a:p>
          <a:p>
            <a:pPr lvl="1"/>
            <a:r>
              <a:rPr lang="en-US" sz="2000">
                <a:latin typeface="Calibri (Body)"/>
              </a:rPr>
              <a:t>Line</a:t>
            </a:r>
            <a:r>
              <a:rPr lang="vi-VN" sz="2000">
                <a:latin typeface="Calibri (Body)"/>
              </a:rPr>
              <a:t> 1: </a:t>
            </a:r>
            <a:r>
              <a:rPr lang="en-US" sz="2000">
                <a:latin typeface="Calibri (Body)"/>
              </a:rPr>
              <a:t>string</a:t>
            </a:r>
            <a:r>
              <a:rPr lang="vi-VN" sz="2000">
                <a:latin typeface="Calibri (Body)"/>
              </a:rPr>
              <a:t> P1</a:t>
            </a:r>
          </a:p>
          <a:p>
            <a:pPr lvl="1"/>
            <a:r>
              <a:rPr lang="en-US" sz="2000">
                <a:latin typeface="Calibri (Body)"/>
              </a:rPr>
              <a:t>Line</a:t>
            </a:r>
            <a:r>
              <a:rPr lang="vi-VN" sz="2000">
                <a:latin typeface="Calibri (Body)"/>
              </a:rPr>
              <a:t> 2: </a:t>
            </a:r>
            <a:r>
              <a:rPr lang="en-US" sz="2000">
                <a:latin typeface="Calibri (Body)"/>
              </a:rPr>
              <a:t>string</a:t>
            </a:r>
            <a:r>
              <a:rPr lang="vi-VN" sz="2000">
                <a:latin typeface="Calibri (Body)"/>
              </a:rPr>
              <a:t> P2</a:t>
            </a:r>
          </a:p>
          <a:p>
            <a:pPr lvl="1"/>
            <a:r>
              <a:rPr lang="en-US" sz="2000">
                <a:latin typeface="Calibri (Body)"/>
              </a:rPr>
              <a:t>Line</a:t>
            </a:r>
            <a:r>
              <a:rPr lang="vi-VN" sz="2000">
                <a:latin typeface="Calibri (Body)"/>
              </a:rPr>
              <a:t> 3: </a:t>
            </a:r>
            <a:r>
              <a:rPr lang="en-US" sz="2000">
                <a:latin typeface="Calibri (Body)"/>
              </a:rPr>
              <a:t>text</a:t>
            </a:r>
            <a:r>
              <a:rPr lang="vi-VN" sz="2000">
                <a:latin typeface="Calibri (Body)"/>
              </a:rPr>
              <a:t> T</a:t>
            </a:r>
          </a:p>
          <a:p>
            <a:r>
              <a:rPr lang="en-US">
                <a:latin typeface="Calibri (Body)"/>
              </a:rPr>
              <a:t>Output</a:t>
            </a:r>
            <a:r>
              <a:rPr lang="vi-VN">
                <a:latin typeface="Calibri (Body)"/>
              </a:rPr>
              <a:t>:</a:t>
            </a:r>
          </a:p>
          <a:p>
            <a:pPr lvl="1"/>
            <a:r>
              <a:rPr lang="en-US" sz="2000">
                <a:latin typeface="Calibri (Body)"/>
              </a:rPr>
              <a:t>Write the text T after replacement</a:t>
            </a:r>
            <a:endParaRPr lang="vi-VN" sz="2000">
              <a:latin typeface="Calibri (Body)"/>
            </a:endParaRPr>
          </a:p>
          <a:p>
            <a:r>
              <a:rPr lang="en-US">
                <a:latin typeface="Calibri (Body)"/>
              </a:rPr>
              <a:t>Example</a:t>
            </a:r>
            <a:endParaRPr lang="vi-VN">
              <a:latin typeface="Calibri (Body)"/>
            </a:endParaRPr>
          </a:p>
        </p:txBody>
      </p:sp>
      <p:graphicFrame>
        <p:nvGraphicFramePr>
          <p:cNvPr id="4" name="Table 3">
            <a:extLst>
              <a:ext uri="{FF2B5EF4-FFF2-40B4-BE49-F238E27FC236}">
                <a16:creationId xmlns:a16="http://schemas.microsoft.com/office/drawing/2014/main" id="{252D8FEA-ACFB-1625-D00F-C160DC1C8B81}"/>
              </a:ext>
            </a:extLst>
          </p:cNvPr>
          <p:cNvGraphicFramePr>
            <a:graphicFrameLocks noGrp="1"/>
          </p:cNvGraphicFramePr>
          <p:nvPr>
            <p:extLst>
              <p:ext uri="{D42A27DB-BD31-4B8C-83A1-F6EECF244321}">
                <p14:modId xmlns:p14="http://schemas.microsoft.com/office/powerpoint/2010/main" val="2772741989"/>
              </p:ext>
            </p:extLst>
          </p:nvPr>
        </p:nvGraphicFramePr>
        <p:xfrm>
          <a:off x="276045" y="4610180"/>
          <a:ext cx="11792310" cy="1437640"/>
        </p:xfrm>
        <a:graphic>
          <a:graphicData uri="http://schemas.openxmlformats.org/drawingml/2006/table">
            <a:tbl>
              <a:tblPr firstRow="1" bandRow="1">
                <a:tableStyleId>{5C22544A-7EE6-4342-B048-85BDC9FD1C3A}</a:tableStyleId>
              </a:tblPr>
              <a:tblGrid>
                <a:gridCol w="6280030">
                  <a:extLst>
                    <a:ext uri="{9D8B030D-6E8A-4147-A177-3AD203B41FA5}">
                      <a16:colId xmlns:a16="http://schemas.microsoft.com/office/drawing/2014/main" val="3559806254"/>
                    </a:ext>
                  </a:extLst>
                </a:gridCol>
                <a:gridCol w="5512280">
                  <a:extLst>
                    <a:ext uri="{9D8B030D-6E8A-4147-A177-3AD203B41FA5}">
                      <a16:colId xmlns:a16="http://schemas.microsoft.com/office/drawing/2014/main" val="1668748312"/>
                    </a:ext>
                  </a:extLst>
                </a:gridCol>
              </a:tblGrid>
              <a:tr h="370840">
                <a:tc>
                  <a:txBody>
                    <a:bodyPr/>
                    <a:lstStyle/>
                    <a:p>
                      <a:r>
                        <a:rPr lang="en-US"/>
                        <a:t>Input</a:t>
                      </a:r>
                    </a:p>
                  </a:txBody>
                  <a:tcPr/>
                </a:tc>
                <a:tc>
                  <a:txBody>
                    <a:bodyPr/>
                    <a:lstStyle/>
                    <a:p>
                      <a:r>
                        <a:rPr lang="en-US"/>
                        <a:t>Output</a:t>
                      </a:r>
                    </a:p>
                  </a:txBody>
                  <a:tcPr/>
                </a:tc>
                <a:extLst>
                  <a:ext uri="{0D108BD9-81ED-4DB2-BD59-A6C34878D82A}">
                    <a16:rowId xmlns:a16="http://schemas.microsoft.com/office/drawing/2014/main" val="1508024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t>AI</a:t>
                      </a:r>
                      <a:br>
                        <a:rPr lang="en-US" sz="1600"/>
                      </a:br>
                      <a:r>
                        <a:rPr lang="vi-VN" sz="1600"/>
                        <a:t>Artificial Intelligence</a:t>
                      </a:r>
                    </a:p>
                    <a:p>
                      <a:r>
                        <a:rPr lang="vi-VN" sz="1600"/>
                        <a:t>Recently, AI is a key technology. AI enable efficient operations in many fields.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t>Recently, Artificial Intelligence is a key technology. Artificial Intelligence enable efficient operations in</a:t>
                      </a:r>
                      <a:r>
                        <a:rPr lang="en-US" sz="1600"/>
                        <a:t> </a:t>
                      </a:r>
                      <a:r>
                        <a:rPr lang="vi-VN" sz="1600"/>
                        <a:t>many fields.</a:t>
                      </a:r>
                      <a:endParaRPr lang="en-US" sz="1600"/>
                    </a:p>
                    <a:p>
                      <a:endParaRPr lang="en-US" sz="1600"/>
                    </a:p>
                  </a:txBody>
                  <a:tcPr/>
                </a:tc>
                <a:extLst>
                  <a:ext uri="{0D108BD9-81ED-4DB2-BD59-A6C34878D82A}">
                    <a16:rowId xmlns:a16="http://schemas.microsoft.com/office/drawing/2014/main" val="847323063"/>
                  </a:ext>
                </a:extLst>
              </a:tr>
            </a:tbl>
          </a:graphicData>
        </a:graphic>
      </p:graphicFrame>
    </p:spTree>
    <p:extLst>
      <p:ext uri="{BB962C8B-B14F-4D97-AF65-F5344CB8AC3E}">
        <p14:creationId xmlns:p14="http://schemas.microsoft.com/office/powerpoint/2010/main" val="4144986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5AFB30-797D-B783-2080-CD970176FFAC}"/>
              </a:ext>
            </a:extLst>
          </p:cNvPr>
          <p:cNvSpPr txBox="1"/>
          <p:nvPr/>
        </p:nvSpPr>
        <p:spPr>
          <a:xfrm>
            <a:off x="5477774" y="3165894"/>
            <a:ext cx="1861279" cy="769441"/>
          </a:xfrm>
          <a:prstGeom prst="rect">
            <a:avLst/>
          </a:prstGeom>
          <a:noFill/>
        </p:spPr>
        <p:txBody>
          <a:bodyPr wrap="none" rtlCol="0">
            <a:spAutoFit/>
          </a:bodyPr>
          <a:lstStyle/>
          <a:p>
            <a:r>
              <a:rPr lang="en-US" sz="4400"/>
              <a:t>pointer</a:t>
            </a:r>
          </a:p>
        </p:txBody>
      </p:sp>
    </p:spTree>
    <p:extLst>
      <p:ext uri="{BB962C8B-B14F-4D97-AF65-F5344CB8AC3E}">
        <p14:creationId xmlns:p14="http://schemas.microsoft.com/office/powerpoint/2010/main" val="2824667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DDC5A5C-383B-46EA-8D47-CA4C34547DA4}"/>
              </a:ext>
            </a:extLst>
          </p:cNvPr>
          <p:cNvSpPr>
            <a:spLocks noGrp="1" noChangeArrowheads="1"/>
          </p:cNvSpPr>
          <p:nvPr>
            <p:ph type="title"/>
          </p:nvPr>
        </p:nvSpPr>
        <p:spPr/>
        <p:txBody>
          <a:bodyPr>
            <a:normAutofit fontScale="90000"/>
          </a:bodyPr>
          <a:lstStyle/>
          <a:p>
            <a:pPr eaLnBrk="1" hangingPunct="1">
              <a:defRPr/>
            </a:pPr>
            <a:r>
              <a:rPr lang="fr-FR" sz="3200" b="1">
                <a:latin typeface="Arial" panose="020B0604020202020204" pitchFamily="34" charset="0"/>
                <a:cs typeface="Arial" panose="020B0604020202020204" pitchFamily="34" charset="0"/>
              </a:rPr>
              <a:t>Pointer - </a:t>
            </a:r>
            <a:r>
              <a:rPr lang="fr-FR" sz="3200" b="1" err="1">
                <a:latin typeface="Arial" panose="020B0604020202020204" pitchFamily="34" charset="0"/>
                <a:cs typeface="Arial" panose="020B0604020202020204" pitchFamily="34" charset="0"/>
              </a:rPr>
              <a:t>Declaration</a:t>
            </a:r>
            <a:endParaRPr lang="fr-FR" sz="32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78813E1-DC0F-DC9D-F753-90BAA421B82A}"/>
              </a:ext>
            </a:extLst>
          </p:cNvPr>
          <p:cNvSpPr>
            <a:spLocks noGrp="1"/>
          </p:cNvSpPr>
          <p:nvPr>
            <p:ph sz="quarter" idx="13"/>
          </p:nvPr>
        </p:nvSpPr>
        <p:spPr/>
        <p:txBody>
          <a:bodyPr/>
          <a:lstStyle/>
          <a:p>
            <a:endParaRPr lang="en-US"/>
          </a:p>
        </p:txBody>
      </p:sp>
      <p:sp>
        <p:nvSpPr>
          <p:cNvPr id="23555" name="Rectangle 4">
            <a:extLst>
              <a:ext uri="{FF2B5EF4-FFF2-40B4-BE49-F238E27FC236}">
                <a16:creationId xmlns:a16="http://schemas.microsoft.com/office/drawing/2014/main" id="{510F2071-DF58-4B1D-88B0-92A45E9774D4}"/>
              </a:ext>
            </a:extLst>
          </p:cNvPr>
          <p:cNvSpPr>
            <a:spLocks noChangeArrowheads="1"/>
          </p:cNvSpPr>
          <p:nvPr/>
        </p:nvSpPr>
        <p:spPr bwMode="auto">
          <a:xfrm>
            <a:off x="1823467" y="2853690"/>
            <a:ext cx="76612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buFontTx/>
              <a:buChar char="•"/>
            </a:pPr>
            <a:r>
              <a:rPr lang="en-US" altLang="en-US" sz="2000">
                <a:latin typeface="Arial" panose="020B0604020202020204" pitchFamily="34" charset="0"/>
                <a:cs typeface="Arial" panose="020B0604020202020204" pitchFamily="34" charset="0"/>
              </a:rPr>
              <a:t>A pointer is declared by adding a * before the variable name.</a:t>
            </a:r>
          </a:p>
          <a:p>
            <a:pPr eaLnBrk="1" hangingPunct="1">
              <a:spcBef>
                <a:spcPct val="20000"/>
              </a:spcBef>
              <a:buFontTx/>
              <a:buChar char="•"/>
            </a:pPr>
            <a:r>
              <a:rPr lang="en-US" altLang="en-US" sz="2000">
                <a:latin typeface="Arial" panose="020B0604020202020204" pitchFamily="34" charset="0"/>
                <a:cs typeface="Arial" panose="020B0604020202020204" pitchFamily="34" charset="0"/>
              </a:rPr>
              <a:t>Pointer is a variable that contains an address in memory.</a:t>
            </a:r>
          </a:p>
          <a:p>
            <a:pPr eaLnBrk="1" hangingPunct="1">
              <a:spcBef>
                <a:spcPct val="20000"/>
              </a:spcBef>
              <a:buFontTx/>
              <a:buChar char="•"/>
            </a:pPr>
            <a:r>
              <a:rPr lang="en-US" altLang="en-US" sz="2000">
                <a:latin typeface="Arial" panose="020B0604020202020204" pitchFamily="34" charset="0"/>
                <a:cs typeface="Arial" panose="020B0604020202020204" pitchFamily="34" charset="0"/>
              </a:rPr>
              <a:t>The address should be the address of a variable or an array that we defined.</a:t>
            </a:r>
          </a:p>
        </p:txBody>
      </p:sp>
      <p:sp>
        <p:nvSpPr>
          <p:cNvPr id="23556" name="Rectangle 5">
            <a:extLst>
              <a:ext uri="{FF2B5EF4-FFF2-40B4-BE49-F238E27FC236}">
                <a16:creationId xmlns:a16="http://schemas.microsoft.com/office/drawing/2014/main" id="{A51EF5E9-37B8-4A12-9EE2-9BC12D87E06B}"/>
              </a:ext>
            </a:extLst>
          </p:cNvPr>
          <p:cNvSpPr>
            <a:spLocks noChangeArrowheads="1"/>
          </p:cNvSpPr>
          <p:nvPr/>
        </p:nvSpPr>
        <p:spPr bwMode="auto">
          <a:xfrm>
            <a:off x="3672840" y="2011591"/>
            <a:ext cx="3262432" cy="400110"/>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000">
                <a:latin typeface="Courier New" panose="02070309020205020404" pitchFamily="49" charset="0"/>
                <a:cs typeface="Courier New" panose="02070309020205020404" pitchFamily="49" charset="0"/>
              </a:rPr>
              <a:t>type </a:t>
            </a:r>
            <a:r>
              <a:rPr lang="en-US" altLang="en-US" sz="2000" b="1">
                <a:solidFill>
                  <a:srgbClr val="0000CC"/>
                </a:solidFill>
                <a:latin typeface="Courier New" panose="02070309020205020404" pitchFamily="49" charset="0"/>
                <a:cs typeface="Courier New" panose="02070309020205020404" pitchFamily="49" charset="0"/>
              </a:rPr>
              <a:t>*</a:t>
            </a:r>
            <a:r>
              <a:rPr lang="en-US" altLang="en-US" sz="2000" err="1">
                <a:latin typeface="Courier New" panose="02070309020205020404" pitchFamily="49" charset="0"/>
                <a:cs typeface="Courier New" panose="02070309020205020404" pitchFamily="49" charset="0"/>
              </a:rPr>
              <a:t>variable_name</a:t>
            </a:r>
            <a:r>
              <a:rPr lang="en-US" altLang="en-US" sz="2000">
                <a:latin typeface="Courier New" panose="02070309020205020404" pitchFamily="49" charset="0"/>
                <a:cs typeface="Courier New" panose="02070309020205020404" pitchFamily="49"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DBD8EE0-26A5-4415-BE44-F67EA4DA90FA}"/>
              </a:ext>
            </a:extLst>
          </p:cNvPr>
          <p:cNvSpPr>
            <a:spLocks noGrp="1" noChangeArrowheads="1"/>
          </p:cNvSpPr>
          <p:nvPr>
            <p:ph type="title"/>
          </p:nvPr>
        </p:nvSpPr>
        <p:spPr/>
        <p:txBody>
          <a:bodyPr>
            <a:normAutofit fontScale="90000"/>
          </a:bodyPr>
          <a:lstStyle/>
          <a:p>
            <a:pPr eaLnBrk="1" hangingPunct="1">
              <a:defRPr/>
            </a:pPr>
            <a:r>
              <a:rPr lang="fr-FR" sz="3200" b="1"/>
              <a:t>Pointers</a:t>
            </a:r>
          </a:p>
        </p:txBody>
      </p:sp>
      <p:sp>
        <p:nvSpPr>
          <p:cNvPr id="24579" name="Rectangle 3">
            <a:extLst>
              <a:ext uri="{FF2B5EF4-FFF2-40B4-BE49-F238E27FC236}">
                <a16:creationId xmlns:a16="http://schemas.microsoft.com/office/drawing/2014/main" id="{462ABB7B-DBE5-4F2E-95A5-0AE841E5BFFC}"/>
              </a:ext>
            </a:extLst>
          </p:cNvPr>
          <p:cNvSpPr>
            <a:spLocks noGrp="1" noChangeArrowheads="1"/>
          </p:cNvSpPr>
          <p:nvPr>
            <p:ph sz="quarter" idx="13"/>
          </p:nvPr>
        </p:nvSpPr>
        <p:spPr/>
        <p:txBody>
          <a:bodyPr>
            <a:normAutofit/>
          </a:bodyPr>
          <a:lstStyle/>
          <a:p>
            <a:pPr lvl="1" eaLnBrk="1" hangingPunct="1"/>
            <a:r>
              <a:rPr lang="en-US" altLang="en-US" sz="2000">
                <a:latin typeface="Arial" panose="020B0604020202020204" pitchFamily="34" charset="0"/>
                <a:cs typeface="Arial" panose="020B0604020202020204" pitchFamily="34" charset="0"/>
              </a:rPr>
              <a:t>Here </a:t>
            </a:r>
            <a:r>
              <a:rPr lang="en-US" altLang="en-US" sz="2000" err="1">
                <a:solidFill>
                  <a:srgbClr val="333333"/>
                </a:solidFill>
                <a:latin typeface="Arial" panose="020B0604020202020204" pitchFamily="34" charset="0"/>
                <a:cs typeface="Arial" panose="020B0604020202020204" pitchFamily="34" charset="0"/>
              </a:rPr>
              <a:t>ptr</a:t>
            </a:r>
            <a:r>
              <a:rPr lang="en-US" altLang="en-US" sz="2000">
                <a:latin typeface="Arial" panose="020B0604020202020204" pitchFamily="34" charset="0"/>
                <a:cs typeface="Arial" panose="020B0604020202020204" pitchFamily="34" charset="0"/>
              </a:rPr>
              <a:t> is said to </a:t>
            </a:r>
            <a:r>
              <a:rPr lang="en-US" altLang="en-US" sz="2000" i="1">
                <a:latin typeface="Arial" panose="020B0604020202020204" pitchFamily="34" charset="0"/>
                <a:cs typeface="Arial" panose="020B0604020202020204" pitchFamily="34" charset="0"/>
              </a:rPr>
              <a:t>point</a:t>
            </a:r>
            <a:r>
              <a:rPr lang="en-US" altLang="en-US" sz="2000">
                <a:latin typeface="Arial" panose="020B0604020202020204" pitchFamily="34" charset="0"/>
                <a:cs typeface="Arial" panose="020B0604020202020204" pitchFamily="34" charset="0"/>
              </a:rPr>
              <a:t> to the address of variable </a:t>
            </a:r>
            <a:r>
              <a:rPr lang="en-US" altLang="en-US" sz="2000">
                <a:solidFill>
                  <a:srgbClr val="333333"/>
                </a:solidFill>
                <a:latin typeface="Arial" panose="020B0604020202020204" pitchFamily="34" charset="0"/>
                <a:cs typeface="Arial" panose="020B0604020202020204" pitchFamily="34" charset="0"/>
              </a:rPr>
              <a:t>c</a:t>
            </a:r>
          </a:p>
          <a:p>
            <a:pPr eaLnBrk="1" hangingPunct="1"/>
            <a:endParaRPr lang="fr-FR" altLang="en-US" sz="2000">
              <a:latin typeface="Arial" panose="020B0604020202020204" pitchFamily="34" charset="0"/>
              <a:cs typeface="Arial" panose="020B0604020202020204" pitchFamily="34" charset="0"/>
            </a:endParaRPr>
          </a:p>
        </p:txBody>
      </p:sp>
      <p:sp>
        <p:nvSpPr>
          <p:cNvPr id="24580" name="Rectangle 4">
            <a:extLst>
              <a:ext uri="{FF2B5EF4-FFF2-40B4-BE49-F238E27FC236}">
                <a16:creationId xmlns:a16="http://schemas.microsoft.com/office/drawing/2014/main" id="{AD77A556-4FC9-477D-AFCC-47205B5498FA}"/>
              </a:ext>
            </a:extLst>
          </p:cNvPr>
          <p:cNvSpPr>
            <a:spLocks noChangeArrowheads="1"/>
          </p:cNvSpPr>
          <p:nvPr/>
        </p:nvSpPr>
        <p:spPr bwMode="auto">
          <a:xfrm>
            <a:off x="2209800" y="2209800"/>
            <a:ext cx="7772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defRPr>
            </a:lvl1pPr>
            <a:lvl2pPr marL="990600" indent="-541338">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lvl="1" eaLnBrk="1" hangingPunct="1">
              <a:spcBef>
                <a:spcPct val="20000"/>
              </a:spcBef>
              <a:buFontTx/>
              <a:buChar char="–"/>
            </a:pPr>
            <a:endParaRPr lang="fr-FR" altLang="en-US" sz="2800">
              <a:solidFill>
                <a:schemeClr val="accent1"/>
              </a:solidFill>
            </a:endParaRPr>
          </a:p>
        </p:txBody>
      </p:sp>
      <p:sp>
        <p:nvSpPr>
          <p:cNvPr id="24581" name="Text Box 6">
            <a:extLst>
              <a:ext uri="{FF2B5EF4-FFF2-40B4-BE49-F238E27FC236}">
                <a16:creationId xmlns:a16="http://schemas.microsoft.com/office/drawing/2014/main" id="{58CD5F14-A244-47AE-8954-C70197DB385E}"/>
              </a:ext>
            </a:extLst>
          </p:cNvPr>
          <p:cNvSpPr txBox="1">
            <a:spLocks noChangeArrowheads="1"/>
          </p:cNvSpPr>
          <p:nvPr/>
        </p:nvSpPr>
        <p:spPr bwMode="auto">
          <a:xfrm>
            <a:off x="4343400" y="2743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C</a:t>
            </a:r>
          </a:p>
        </p:txBody>
      </p:sp>
      <p:sp>
        <p:nvSpPr>
          <p:cNvPr id="24582" name="Rectangle 7">
            <a:extLst>
              <a:ext uri="{FF2B5EF4-FFF2-40B4-BE49-F238E27FC236}">
                <a16:creationId xmlns:a16="http://schemas.microsoft.com/office/drawing/2014/main" id="{03D508C0-F03F-446D-9E7A-9F3B94C545D6}"/>
              </a:ext>
            </a:extLst>
          </p:cNvPr>
          <p:cNvSpPr>
            <a:spLocks noChangeArrowheads="1"/>
          </p:cNvSpPr>
          <p:nvPr/>
        </p:nvSpPr>
        <p:spPr bwMode="auto">
          <a:xfrm>
            <a:off x="38100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3" name="Rectangle 8">
            <a:extLst>
              <a:ext uri="{FF2B5EF4-FFF2-40B4-BE49-F238E27FC236}">
                <a16:creationId xmlns:a16="http://schemas.microsoft.com/office/drawing/2014/main" id="{39AC781C-9E27-4F80-A0B0-A04561EDCDDD}"/>
              </a:ext>
            </a:extLst>
          </p:cNvPr>
          <p:cNvSpPr>
            <a:spLocks noChangeArrowheads="1"/>
          </p:cNvSpPr>
          <p:nvPr/>
        </p:nvSpPr>
        <p:spPr bwMode="auto">
          <a:xfrm>
            <a:off x="42672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en-US" altLang="en-US">
                <a:latin typeface="Tahoma" panose="020B0604030504040204" pitchFamily="34" charset="0"/>
                <a:cs typeface="Arial" panose="020B0604020202020204" pitchFamily="34" charset="0"/>
              </a:rPr>
              <a:t>7</a:t>
            </a:r>
          </a:p>
        </p:txBody>
      </p:sp>
      <p:sp>
        <p:nvSpPr>
          <p:cNvPr id="24584" name="Rectangle 9">
            <a:extLst>
              <a:ext uri="{FF2B5EF4-FFF2-40B4-BE49-F238E27FC236}">
                <a16:creationId xmlns:a16="http://schemas.microsoft.com/office/drawing/2014/main" id="{F6FE11C4-78B5-45D8-9276-35642C4AD51E}"/>
              </a:ext>
            </a:extLst>
          </p:cNvPr>
          <p:cNvSpPr>
            <a:spLocks noChangeArrowheads="1"/>
          </p:cNvSpPr>
          <p:nvPr/>
        </p:nvSpPr>
        <p:spPr bwMode="auto">
          <a:xfrm>
            <a:off x="56388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5" name="Rectangle 10">
            <a:extLst>
              <a:ext uri="{FF2B5EF4-FFF2-40B4-BE49-F238E27FC236}">
                <a16:creationId xmlns:a16="http://schemas.microsoft.com/office/drawing/2014/main" id="{08E40CF6-C1BA-46BD-A193-42CD407604B4}"/>
              </a:ext>
            </a:extLst>
          </p:cNvPr>
          <p:cNvSpPr>
            <a:spLocks noChangeArrowheads="1"/>
          </p:cNvSpPr>
          <p:nvPr/>
        </p:nvSpPr>
        <p:spPr bwMode="auto">
          <a:xfrm>
            <a:off x="60960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6" name="Rectangle 11">
            <a:extLst>
              <a:ext uri="{FF2B5EF4-FFF2-40B4-BE49-F238E27FC236}">
                <a16:creationId xmlns:a16="http://schemas.microsoft.com/office/drawing/2014/main" id="{AC1BAAB2-0CEB-40E3-AC8A-726B1CE79850}"/>
              </a:ext>
            </a:extLst>
          </p:cNvPr>
          <p:cNvSpPr>
            <a:spLocks noChangeArrowheads="1"/>
          </p:cNvSpPr>
          <p:nvPr/>
        </p:nvSpPr>
        <p:spPr bwMode="auto">
          <a:xfrm>
            <a:off x="65532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7" name="Rectangle 12">
            <a:extLst>
              <a:ext uri="{FF2B5EF4-FFF2-40B4-BE49-F238E27FC236}">
                <a16:creationId xmlns:a16="http://schemas.microsoft.com/office/drawing/2014/main" id="{34728FA9-3C5B-4AC7-8A29-B28D4739DD24}"/>
              </a:ext>
            </a:extLst>
          </p:cNvPr>
          <p:cNvSpPr>
            <a:spLocks noChangeArrowheads="1"/>
          </p:cNvSpPr>
          <p:nvPr/>
        </p:nvSpPr>
        <p:spPr bwMode="auto">
          <a:xfrm>
            <a:off x="70104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8" name="Rectangle 13">
            <a:extLst>
              <a:ext uri="{FF2B5EF4-FFF2-40B4-BE49-F238E27FC236}">
                <a16:creationId xmlns:a16="http://schemas.microsoft.com/office/drawing/2014/main" id="{607B60F5-EA09-4113-8C0A-E05D7DB9B468}"/>
              </a:ext>
            </a:extLst>
          </p:cNvPr>
          <p:cNvSpPr>
            <a:spLocks noChangeArrowheads="1"/>
          </p:cNvSpPr>
          <p:nvPr/>
        </p:nvSpPr>
        <p:spPr bwMode="auto">
          <a:xfrm>
            <a:off x="74676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89" name="Text Box 14">
            <a:extLst>
              <a:ext uri="{FF2B5EF4-FFF2-40B4-BE49-F238E27FC236}">
                <a16:creationId xmlns:a16="http://schemas.microsoft.com/office/drawing/2014/main" id="{D571096B-085E-42A8-9F6F-F0F5607B7738}"/>
              </a:ext>
            </a:extLst>
          </p:cNvPr>
          <p:cNvSpPr txBox="1">
            <a:spLocks noChangeArrowheads="1"/>
          </p:cNvSpPr>
          <p:nvPr/>
        </p:nvSpPr>
        <p:spPr bwMode="auto">
          <a:xfrm>
            <a:off x="4800600" y="3124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3</a:t>
            </a:r>
          </a:p>
        </p:txBody>
      </p:sp>
      <p:sp>
        <p:nvSpPr>
          <p:cNvPr id="24590" name="Text Box 15">
            <a:extLst>
              <a:ext uri="{FF2B5EF4-FFF2-40B4-BE49-F238E27FC236}">
                <a16:creationId xmlns:a16="http://schemas.microsoft.com/office/drawing/2014/main" id="{89A0DA91-7BD9-49D5-AA45-74BD3182F9B4}"/>
              </a:ext>
            </a:extLst>
          </p:cNvPr>
          <p:cNvSpPr txBox="1">
            <a:spLocks noChangeArrowheads="1"/>
          </p:cNvSpPr>
          <p:nvPr/>
        </p:nvSpPr>
        <p:spPr bwMode="auto">
          <a:xfrm>
            <a:off x="5257800" y="3124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4</a:t>
            </a:r>
          </a:p>
        </p:txBody>
      </p:sp>
      <p:sp>
        <p:nvSpPr>
          <p:cNvPr id="24591" name="Rectangle 16">
            <a:extLst>
              <a:ext uri="{FF2B5EF4-FFF2-40B4-BE49-F238E27FC236}">
                <a16:creationId xmlns:a16="http://schemas.microsoft.com/office/drawing/2014/main" id="{CF4DD6E5-EC38-491D-971B-F2C5754AA1AD}"/>
              </a:ext>
            </a:extLst>
          </p:cNvPr>
          <p:cNvSpPr>
            <a:spLocks noChangeArrowheads="1"/>
          </p:cNvSpPr>
          <p:nvPr/>
        </p:nvSpPr>
        <p:spPr bwMode="auto">
          <a:xfrm>
            <a:off x="79248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92" name="Rectangle 17">
            <a:extLst>
              <a:ext uri="{FF2B5EF4-FFF2-40B4-BE49-F238E27FC236}">
                <a16:creationId xmlns:a16="http://schemas.microsoft.com/office/drawing/2014/main" id="{E9D37FFE-7F4E-4016-BB8D-19772B33B204}"/>
              </a:ext>
            </a:extLst>
          </p:cNvPr>
          <p:cNvSpPr>
            <a:spLocks noChangeArrowheads="1"/>
          </p:cNvSpPr>
          <p:nvPr/>
        </p:nvSpPr>
        <p:spPr bwMode="auto">
          <a:xfrm>
            <a:off x="28956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93" name="Rectangle 18">
            <a:extLst>
              <a:ext uri="{FF2B5EF4-FFF2-40B4-BE49-F238E27FC236}">
                <a16:creationId xmlns:a16="http://schemas.microsoft.com/office/drawing/2014/main" id="{70BD8635-5BC7-4FA1-A5E9-15767177DF36}"/>
              </a:ext>
            </a:extLst>
          </p:cNvPr>
          <p:cNvSpPr>
            <a:spLocks noChangeArrowheads="1"/>
          </p:cNvSpPr>
          <p:nvPr/>
        </p:nvSpPr>
        <p:spPr bwMode="auto">
          <a:xfrm>
            <a:off x="47244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94" name="Rectangle 19">
            <a:extLst>
              <a:ext uri="{FF2B5EF4-FFF2-40B4-BE49-F238E27FC236}">
                <a16:creationId xmlns:a16="http://schemas.microsoft.com/office/drawing/2014/main" id="{2D51B0F0-395E-448E-9DCA-D00F5DD4D36F}"/>
              </a:ext>
            </a:extLst>
          </p:cNvPr>
          <p:cNvSpPr>
            <a:spLocks noChangeArrowheads="1"/>
          </p:cNvSpPr>
          <p:nvPr/>
        </p:nvSpPr>
        <p:spPr bwMode="auto">
          <a:xfrm>
            <a:off x="51816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95" name="Rectangle 20">
            <a:extLst>
              <a:ext uri="{FF2B5EF4-FFF2-40B4-BE49-F238E27FC236}">
                <a16:creationId xmlns:a16="http://schemas.microsoft.com/office/drawing/2014/main" id="{7785C60F-52BD-4D40-90E6-34F14C707A7D}"/>
              </a:ext>
            </a:extLst>
          </p:cNvPr>
          <p:cNvSpPr>
            <a:spLocks noChangeArrowheads="1"/>
          </p:cNvSpPr>
          <p:nvPr/>
        </p:nvSpPr>
        <p:spPr bwMode="auto">
          <a:xfrm>
            <a:off x="3352800" y="31242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596" name="Text Box 21">
            <a:extLst>
              <a:ext uri="{FF2B5EF4-FFF2-40B4-BE49-F238E27FC236}">
                <a16:creationId xmlns:a16="http://schemas.microsoft.com/office/drawing/2014/main" id="{97FD67EA-2A70-429C-989C-F3E18E06A54E}"/>
              </a:ext>
            </a:extLst>
          </p:cNvPr>
          <p:cNvSpPr txBox="1">
            <a:spLocks noChangeArrowheads="1"/>
          </p:cNvSpPr>
          <p:nvPr/>
        </p:nvSpPr>
        <p:spPr bwMode="auto">
          <a:xfrm>
            <a:off x="2895600" y="3124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
        <p:nvSpPr>
          <p:cNvPr id="24597" name="Text Box 22">
            <a:extLst>
              <a:ext uri="{FF2B5EF4-FFF2-40B4-BE49-F238E27FC236}">
                <a16:creationId xmlns:a16="http://schemas.microsoft.com/office/drawing/2014/main" id="{03CF7C22-69DD-4611-9E5E-5CA431093D07}"/>
              </a:ext>
            </a:extLst>
          </p:cNvPr>
          <p:cNvSpPr txBox="1">
            <a:spLocks noChangeArrowheads="1"/>
          </p:cNvSpPr>
          <p:nvPr/>
        </p:nvSpPr>
        <p:spPr bwMode="auto">
          <a:xfrm>
            <a:off x="8001000" y="3124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
        <p:nvSpPr>
          <p:cNvPr id="24598" name="Text Box 23">
            <a:extLst>
              <a:ext uri="{FF2B5EF4-FFF2-40B4-BE49-F238E27FC236}">
                <a16:creationId xmlns:a16="http://schemas.microsoft.com/office/drawing/2014/main" id="{17D32587-4E53-4A04-9EF7-84CCD171F213}"/>
              </a:ext>
            </a:extLst>
          </p:cNvPr>
          <p:cNvSpPr txBox="1">
            <a:spLocks noChangeArrowheads="1"/>
          </p:cNvSpPr>
          <p:nvPr/>
        </p:nvSpPr>
        <p:spPr bwMode="auto">
          <a:xfrm>
            <a:off x="38100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173</a:t>
            </a:r>
          </a:p>
        </p:txBody>
      </p:sp>
      <p:sp>
        <p:nvSpPr>
          <p:cNvPr id="24599" name="Text Box 24">
            <a:extLst>
              <a:ext uri="{FF2B5EF4-FFF2-40B4-BE49-F238E27FC236}">
                <a16:creationId xmlns:a16="http://schemas.microsoft.com/office/drawing/2014/main" id="{B3D17464-D75A-4CF0-BCC7-49C7405D3641}"/>
              </a:ext>
            </a:extLst>
          </p:cNvPr>
          <p:cNvSpPr txBox="1">
            <a:spLocks noChangeArrowheads="1"/>
          </p:cNvSpPr>
          <p:nvPr/>
        </p:nvSpPr>
        <p:spPr bwMode="auto">
          <a:xfrm>
            <a:off x="34290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172</a:t>
            </a:r>
          </a:p>
        </p:txBody>
      </p:sp>
      <p:sp>
        <p:nvSpPr>
          <p:cNvPr id="24600" name="Text Box 25">
            <a:extLst>
              <a:ext uri="{FF2B5EF4-FFF2-40B4-BE49-F238E27FC236}">
                <a16:creationId xmlns:a16="http://schemas.microsoft.com/office/drawing/2014/main" id="{72707B61-ABF7-4000-82AA-995F9ABFE02A}"/>
              </a:ext>
            </a:extLst>
          </p:cNvPr>
          <p:cNvSpPr txBox="1">
            <a:spLocks noChangeArrowheads="1"/>
          </p:cNvSpPr>
          <p:nvPr/>
        </p:nvSpPr>
        <p:spPr bwMode="auto">
          <a:xfrm>
            <a:off x="42672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174</a:t>
            </a:r>
          </a:p>
        </p:txBody>
      </p:sp>
      <p:sp>
        <p:nvSpPr>
          <p:cNvPr id="24601" name="Text Box 26">
            <a:extLst>
              <a:ext uri="{FF2B5EF4-FFF2-40B4-BE49-F238E27FC236}">
                <a16:creationId xmlns:a16="http://schemas.microsoft.com/office/drawing/2014/main" id="{F22B0D60-4410-4BAE-99ED-4250F831A940}"/>
              </a:ext>
            </a:extLst>
          </p:cNvPr>
          <p:cNvSpPr txBox="1">
            <a:spLocks noChangeArrowheads="1"/>
          </p:cNvSpPr>
          <p:nvPr/>
        </p:nvSpPr>
        <p:spPr bwMode="auto">
          <a:xfrm>
            <a:off x="47244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175</a:t>
            </a:r>
          </a:p>
        </p:txBody>
      </p:sp>
      <p:sp>
        <p:nvSpPr>
          <p:cNvPr id="24602" name="Text Box 27">
            <a:extLst>
              <a:ext uri="{FF2B5EF4-FFF2-40B4-BE49-F238E27FC236}">
                <a16:creationId xmlns:a16="http://schemas.microsoft.com/office/drawing/2014/main" id="{1946A117-4875-4F42-8EDE-46B61BF260BE}"/>
              </a:ext>
            </a:extLst>
          </p:cNvPr>
          <p:cNvSpPr txBox="1">
            <a:spLocks noChangeArrowheads="1"/>
          </p:cNvSpPr>
          <p:nvPr/>
        </p:nvSpPr>
        <p:spPr bwMode="auto">
          <a:xfrm>
            <a:off x="51816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176</a:t>
            </a:r>
          </a:p>
        </p:txBody>
      </p:sp>
      <p:sp>
        <p:nvSpPr>
          <p:cNvPr id="24603" name="Text Box 28">
            <a:extLst>
              <a:ext uri="{FF2B5EF4-FFF2-40B4-BE49-F238E27FC236}">
                <a16:creationId xmlns:a16="http://schemas.microsoft.com/office/drawing/2014/main" id="{A1A8CA97-550A-41EB-A9E9-8E709498965F}"/>
              </a:ext>
            </a:extLst>
          </p:cNvPr>
          <p:cNvSpPr txBox="1">
            <a:spLocks noChangeArrowheads="1"/>
          </p:cNvSpPr>
          <p:nvPr/>
        </p:nvSpPr>
        <p:spPr bwMode="auto">
          <a:xfrm>
            <a:off x="56388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177</a:t>
            </a:r>
          </a:p>
        </p:txBody>
      </p:sp>
      <p:sp>
        <p:nvSpPr>
          <p:cNvPr id="24604" name="Text Box 29">
            <a:extLst>
              <a:ext uri="{FF2B5EF4-FFF2-40B4-BE49-F238E27FC236}">
                <a16:creationId xmlns:a16="http://schemas.microsoft.com/office/drawing/2014/main" id="{0482514D-4FF5-4224-AC71-10D06FE22E9A}"/>
              </a:ext>
            </a:extLst>
          </p:cNvPr>
          <p:cNvSpPr txBox="1">
            <a:spLocks noChangeArrowheads="1"/>
          </p:cNvSpPr>
          <p:nvPr/>
        </p:nvSpPr>
        <p:spPr bwMode="auto">
          <a:xfrm>
            <a:off x="60960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178</a:t>
            </a:r>
          </a:p>
        </p:txBody>
      </p:sp>
      <p:sp>
        <p:nvSpPr>
          <p:cNvPr id="24605" name="Text Box 30">
            <a:extLst>
              <a:ext uri="{FF2B5EF4-FFF2-40B4-BE49-F238E27FC236}">
                <a16:creationId xmlns:a16="http://schemas.microsoft.com/office/drawing/2014/main" id="{24C5E726-BF83-4277-8281-BA796A4357DD}"/>
              </a:ext>
            </a:extLst>
          </p:cNvPr>
          <p:cNvSpPr txBox="1">
            <a:spLocks noChangeArrowheads="1"/>
          </p:cNvSpPr>
          <p:nvPr/>
        </p:nvSpPr>
        <p:spPr bwMode="auto">
          <a:xfrm>
            <a:off x="65532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179</a:t>
            </a:r>
          </a:p>
        </p:txBody>
      </p:sp>
      <p:sp>
        <p:nvSpPr>
          <p:cNvPr id="24606" name="Text Box 31">
            <a:extLst>
              <a:ext uri="{FF2B5EF4-FFF2-40B4-BE49-F238E27FC236}">
                <a16:creationId xmlns:a16="http://schemas.microsoft.com/office/drawing/2014/main" id="{F67A2BD9-7803-46DF-AA6C-98F9184E532D}"/>
              </a:ext>
            </a:extLst>
          </p:cNvPr>
          <p:cNvSpPr txBox="1">
            <a:spLocks noChangeArrowheads="1"/>
          </p:cNvSpPr>
          <p:nvPr/>
        </p:nvSpPr>
        <p:spPr bwMode="auto">
          <a:xfrm>
            <a:off x="70104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180</a:t>
            </a:r>
          </a:p>
        </p:txBody>
      </p:sp>
      <p:sp>
        <p:nvSpPr>
          <p:cNvPr id="24607" name="Text Box 32">
            <a:extLst>
              <a:ext uri="{FF2B5EF4-FFF2-40B4-BE49-F238E27FC236}">
                <a16:creationId xmlns:a16="http://schemas.microsoft.com/office/drawing/2014/main" id="{71B228FA-1FCE-4297-BB0A-6D7D7909229D}"/>
              </a:ext>
            </a:extLst>
          </p:cNvPr>
          <p:cNvSpPr txBox="1">
            <a:spLocks noChangeArrowheads="1"/>
          </p:cNvSpPr>
          <p:nvPr/>
        </p:nvSpPr>
        <p:spPr bwMode="auto">
          <a:xfrm>
            <a:off x="7467600" y="35814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181</a:t>
            </a:r>
          </a:p>
        </p:txBody>
      </p:sp>
      <p:sp>
        <p:nvSpPr>
          <p:cNvPr id="24608" name="Rectangle 33">
            <a:extLst>
              <a:ext uri="{FF2B5EF4-FFF2-40B4-BE49-F238E27FC236}">
                <a16:creationId xmlns:a16="http://schemas.microsoft.com/office/drawing/2014/main" id="{19E671D9-1670-4AC4-81D0-3A897F0FD1BA}"/>
              </a:ext>
            </a:extLst>
          </p:cNvPr>
          <p:cNvSpPr>
            <a:spLocks noChangeArrowheads="1"/>
          </p:cNvSpPr>
          <p:nvPr/>
        </p:nvSpPr>
        <p:spPr bwMode="auto">
          <a:xfrm>
            <a:off x="51816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09" name="Rectangle 34">
            <a:extLst>
              <a:ext uri="{FF2B5EF4-FFF2-40B4-BE49-F238E27FC236}">
                <a16:creationId xmlns:a16="http://schemas.microsoft.com/office/drawing/2014/main" id="{68BD6072-E054-481A-A397-2B62BDE79543}"/>
              </a:ext>
            </a:extLst>
          </p:cNvPr>
          <p:cNvSpPr>
            <a:spLocks noChangeArrowheads="1"/>
          </p:cNvSpPr>
          <p:nvPr/>
        </p:nvSpPr>
        <p:spPr bwMode="auto">
          <a:xfrm>
            <a:off x="56388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en-US" altLang="en-US">
                <a:latin typeface="Tahoma" panose="020B0604030504040204" pitchFamily="34" charset="0"/>
                <a:cs typeface="Arial" panose="020B0604020202020204" pitchFamily="34" charset="0"/>
              </a:rPr>
              <a:t>174</a:t>
            </a:r>
          </a:p>
        </p:txBody>
      </p:sp>
      <p:sp>
        <p:nvSpPr>
          <p:cNvPr id="24610" name="Rectangle 35">
            <a:extLst>
              <a:ext uri="{FF2B5EF4-FFF2-40B4-BE49-F238E27FC236}">
                <a16:creationId xmlns:a16="http://schemas.microsoft.com/office/drawing/2014/main" id="{0F1ABB2E-C684-442E-A85B-DD0A56F2DBA0}"/>
              </a:ext>
            </a:extLst>
          </p:cNvPr>
          <p:cNvSpPr>
            <a:spLocks noChangeArrowheads="1"/>
          </p:cNvSpPr>
          <p:nvPr/>
        </p:nvSpPr>
        <p:spPr bwMode="auto">
          <a:xfrm>
            <a:off x="70104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1" name="Rectangle 36">
            <a:extLst>
              <a:ext uri="{FF2B5EF4-FFF2-40B4-BE49-F238E27FC236}">
                <a16:creationId xmlns:a16="http://schemas.microsoft.com/office/drawing/2014/main" id="{943B444C-FB14-43B9-98EC-4B3D3B52671B}"/>
              </a:ext>
            </a:extLst>
          </p:cNvPr>
          <p:cNvSpPr>
            <a:spLocks noChangeArrowheads="1"/>
          </p:cNvSpPr>
          <p:nvPr/>
        </p:nvSpPr>
        <p:spPr bwMode="auto">
          <a:xfrm>
            <a:off x="74676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2" name="Rectangle 37">
            <a:extLst>
              <a:ext uri="{FF2B5EF4-FFF2-40B4-BE49-F238E27FC236}">
                <a16:creationId xmlns:a16="http://schemas.microsoft.com/office/drawing/2014/main" id="{DFAC60BE-265D-4750-B805-B28DC526FA85}"/>
              </a:ext>
            </a:extLst>
          </p:cNvPr>
          <p:cNvSpPr>
            <a:spLocks noChangeArrowheads="1"/>
          </p:cNvSpPr>
          <p:nvPr/>
        </p:nvSpPr>
        <p:spPr bwMode="auto">
          <a:xfrm>
            <a:off x="79248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3" name="Rectangle 38">
            <a:extLst>
              <a:ext uri="{FF2B5EF4-FFF2-40B4-BE49-F238E27FC236}">
                <a16:creationId xmlns:a16="http://schemas.microsoft.com/office/drawing/2014/main" id="{B1B33953-F3CA-4320-B213-16BC4E8349EF}"/>
              </a:ext>
            </a:extLst>
          </p:cNvPr>
          <p:cNvSpPr>
            <a:spLocks noChangeArrowheads="1"/>
          </p:cNvSpPr>
          <p:nvPr/>
        </p:nvSpPr>
        <p:spPr bwMode="auto">
          <a:xfrm>
            <a:off x="83820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4" name="Rectangle 39">
            <a:extLst>
              <a:ext uri="{FF2B5EF4-FFF2-40B4-BE49-F238E27FC236}">
                <a16:creationId xmlns:a16="http://schemas.microsoft.com/office/drawing/2014/main" id="{4CE72A41-65FF-4F5B-963A-55E92F7699F4}"/>
              </a:ext>
            </a:extLst>
          </p:cNvPr>
          <p:cNvSpPr>
            <a:spLocks noChangeArrowheads="1"/>
          </p:cNvSpPr>
          <p:nvPr/>
        </p:nvSpPr>
        <p:spPr bwMode="auto">
          <a:xfrm>
            <a:off x="88392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5" name="Text Box 40">
            <a:extLst>
              <a:ext uri="{FF2B5EF4-FFF2-40B4-BE49-F238E27FC236}">
                <a16:creationId xmlns:a16="http://schemas.microsoft.com/office/drawing/2014/main" id="{182AE370-8C29-404F-8B0D-EEBE0BE93C00}"/>
              </a:ext>
            </a:extLst>
          </p:cNvPr>
          <p:cNvSpPr txBox="1">
            <a:spLocks noChangeArrowheads="1"/>
          </p:cNvSpPr>
          <p:nvPr/>
        </p:nvSpPr>
        <p:spPr bwMode="auto">
          <a:xfrm>
            <a:off x="6172200" y="45720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3</a:t>
            </a:r>
          </a:p>
        </p:txBody>
      </p:sp>
      <p:sp>
        <p:nvSpPr>
          <p:cNvPr id="24616" name="Text Box 41">
            <a:extLst>
              <a:ext uri="{FF2B5EF4-FFF2-40B4-BE49-F238E27FC236}">
                <a16:creationId xmlns:a16="http://schemas.microsoft.com/office/drawing/2014/main" id="{C6D4074B-DCEA-45B2-AD93-74D0E7FF115A}"/>
              </a:ext>
            </a:extLst>
          </p:cNvPr>
          <p:cNvSpPr txBox="1">
            <a:spLocks noChangeArrowheads="1"/>
          </p:cNvSpPr>
          <p:nvPr/>
        </p:nvSpPr>
        <p:spPr bwMode="auto">
          <a:xfrm>
            <a:off x="6629400" y="45720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4</a:t>
            </a:r>
          </a:p>
        </p:txBody>
      </p:sp>
      <p:sp>
        <p:nvSpPr>
          <p:cNvPr id="24617" name="Rectangle 42">
            <a:extLst>
              <a:ext uri="{FF2B5EF4-FFF2-40B4-BE49-F238E27FC236}">
                <a16:creationId xmlns:a16="http://schemas.microsoft.com/office/drawing/2014/main" id="{95F8990F-1DCD-486F-BE0E-FA3A23446D65}"/>
              </a:ext>
            </a:extLst>
          </p:cNvPr>
          <p:cNvSpPr>
            <a:spLocks noChangeArrowheads="1"/>
          </p:cNvSpPr>
          <p:nvPr/>
        </p:nvSpPr>
        <p:spPr bwMode="auto">
          <a:xfrm>
            <a:off x="92964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8" name="Rectangle 43">
            <a:extLst>
              <a:ext uri="{FF2B5EF4-FFF2-40B4-BE49-F238E27FC236}">
                <a16:creationId xmlns:a16="http://schemas.microsoft.com/office/drawing/2014/main" id="{686326C5-BC91-4542-878B-81612754B2FF}"/>
              </a:ext>
            </a:extLst>
          </p:cNvPr>
          <p:cNvSpPr>
            <a:spLocks noChangeArrowheads="1"/>
          </p:cNvSpPr>
          <p:nvPr/>
        </p:nvSpPr>
        <p:spPr bwMode="auto">
          <a:xfrm>
            <a:off x="42672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19" name="Rectangle 44">
            <a:extLst>
              <a:ext uri="{FF2B5EF4-FFF2-40B4-BE49-F238E27FC236}">
                <a16:creationId xmlns:a16="http://schemas.microsoft.com/office/drawing/2014/main" id="{3CD2C573-B332-4B97-9D42-607C9A1ABD3C}"/>
              </a:ext>
            </a:extLst>
          </p:cNvPr>
          <p:cNvSpPr>
            <a:spLocks noChangeArrowheads="1"/>
          </p:cNvSpPr>
          <p:nvPr/>
        </p:nvSpPr>
        <p:spPr bwMode="auto">
          <a:xfrm>
            <a:off x="60960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20" name="Rectangle 45">
            <a:extLst>
              <a:ext uri="{FF2B5EF4-FFF2-40B4-BE49-F238E27FC236}">
                <a16:creationId xmlns:a16="http://schemas.microsoft.com/office/drawing/2014/main" id="{E9FAB560-2935-4BFF-8BAE-1D97CA62F253}"/>
              </a:ext>
            </a:extLst>
          </p:cNvPr>
          <p:cNvSpPr>
            <a:spLocks noChangeArrowheads="1"/>
          </p:cNvSpPr>
          <p:nvPr/>
        </p:nvSpPr>
        <p:spPr bwMode="auto">
          <a:xfrm>
            <a:off x="65532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21" name="Rectangle 46">
            <a:extLst>
              <a:ext uri="{FF2B5EF4-FFF2-40B4-BE49-F238E27FC236}">
                <a16:creationId xmlns:a16="http://schemas.microsoft.com/office/drawing/2014/main" id="{E1FE0777-62DB-4661-BA87-B49A1681E544}"/>
              </a:ext>
            </a:extLst>
          </p:cNvPr>
          <p:cNvSpPr>
            <a:spLocks noChangeArrowheads="1"/>
          </p:cNvSpPr>
          <p:nvPr/>
        </p:nvSpPr>
        <p:spPr bwMode="auto">
          <a:xfrm>
            <a:off x="4724400" y="4572000"/>
            <a:ext cx="4572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4622" name="Text Box 47">
            <a:extLst>
              <a:ext uri="{FF2B5EF4-FFF2-40B4-BE49-F238E27FC236}">
                <a16:creationId xmlns:a16="http://schemas.microsoft.com/office/drawing/2014/main" id="{57B5C2BF-06DC-46A0-BA2E-F97A9E1B4ACD}"/>
              </a:ext>
            </a:extLst>
          </p:cNvPr>
          <p:cNvSpPr txBox="1">
            <a:spLocks noChangeArrowheads="1"/>
          </p:cNvSpPr>
          <p:nvPr/>
        </p:nvSpPr>
        <p:spPr bwMode="auto">
          <a:xfrm>
            <a:off x="4267200" y="45720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
        <p:nvSpPr>
          <p:cNvPr id="24623" name="Text Box 48">
            <a:extLst>
              <a:ext uri="{FF2B5EF4-FFF2-40B4-BE49-F238E27FC236}">
                <a16:creationId xmlns:a16="http://schemas.microsoft.com/office/drawing/2014/main" id="{C660F48B-7DEA-4263-A7B2-FC228A5A37A1}"/>
              </a:ext>
            </a:extLst>
          </p:cNvPr>
          <p:cNvSpPr txBox="1">
            <a:spLocks noChangeArrowheads="1"/>
          </p:cNvSpPr>
          <p:nvPr/>
        </p:nvSpPr>
        <p:spPr bwMode="auto">
          <a:xfrm>
            <a:off x="9372600" y="45720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a:t>
            </a:r>
          </a:p>
        </p:txBody>
      </p:sp>
      <p:sp>
        <p:nvSpPr>
          <p:cNvPr id="24624" name="Text Box 49">
            <a:extLst>
              <a:ext uri="{FF2B5EF4-FFF2-40B4-BE49-F238E27FC236}">
                <a16:creationId xmlns:a16="http://schemas.microsoft.com/office/drawing/2014/main" id="{6D9DB463-654F-4E7B-9A6E-031FB11B2E14}"/>
              </a:ext>
            </a:extLst>
          </p:cNvPr>
          <p:cNvSpPr txBox="1">
            <a:spLocks noChangeArrowheads="1"/>
          </p:cNvSpPr>
          <p:nvPr/>
        </p:nvSpPr>
        <p:spPr bwMode="auto">
          <a:xfrm>
            <a:off x="5715000" y="4191001"/>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a:latin typeface="Tahoma" panose="020B0604030504040204" pitchFamily="34" charset="0"/>
                <a:cs typeface="Arial" panose="020B0604020202020204" pitchFamily="34" charset="0"/>
              </a:rPr>
              <a:t>Ptr</a:t>
            </a:r>
          </a:p>
        </p:txBody>
      </p:sp>
      <p:sp>
        <p:nvSpPr>
          <p:cNvPr id="24625" name="Text Box 50">
            <a:extLst>
              <a:ext uri="{FF2B5EF4-FFF2-40B4-BE49-F238E27FC236}">
                <a16:creationId xmlns:a16="http://schemas.microsoft.com/office/drawing/2014/main" id="{D20E4E75-8EF9-4193-AE10-1F363F5BDA44}"/>
              </a:ext>
            </a:extLst>
          </p:cNvPr>
          <p:cNvSpPr txBox="1">
            <a:spLocks noChangeArrowheads="1"/>
          </p:cNvSpPr>
          <p:nvPr/>
        </p:nvSpPr>
        <p:spPr bwMode="auto">
          <a:xfrm>
            <a:off x="51816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833</a:t>
            </a:r>
          </a:p>
        </p:txBody>
      </p:sp>
      <p:sp>
        <p:nvSpPr>
          <p:cNvPr id="24626" name="Text Box 51">
            <a:extLst>
              <a:ext uri="{FF2B5EF4-FFF2-40B4-BE49-F238E27FC236}">
                <a16:creationId xmlns:a16="http://schemas.microsoft.com/office/drawing/2014/main" id="{FEC7C80B-0F13-4FD8-97AE-942F083AF83A}"/>
              </a:ext>
            </a:extLst>
          </p:cNvPr>
          <p:cNvSpPr txBox="1">
            <a:spLocks noChangeArrowheads="1"/>
          </p:cNvSpPr>
          <p:nvPr/>
        </p:nvSpPr>
        <p:spPr bwMode="auto">
          <a:xfrm>
            <a:off x="48006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832</a:t>
            </a:r>
          </a:p>
        </p:txBody>
      </p:sp>
      <p:sp>
        <p:nvSpPr>
          <p:cNvPr id="24627" name="Text Box 52">
            <a:extLst>
              <a:ext uri="{FF2B5EF4-FFF2-40B4-BE49-F238E27FC236}">
                <a16:creationId xmlns:a16="http://schemas.microsoft.com/office/drawing/2014/main" id="{3DC1FB80-1FB1-4D71-9387-254F8F73B4FF}"/>
              </a:ext>
            </a:extLst>
          </p:cNvPr>
          <p:cNvSpPr txBox="1">
            <a:spLocks noChangeArrowheads="1"/>
          </p:cNvSpPr>
          <p:nvPr/>
        </p:nvSpPr>
        <p:spPr bwMode="auto">
          <a:xfrm>
            <a:off x="56388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834</a:t>
            </a:r>
          </a:p>
        </p:txBody>
      </p:sp>
      <p:sp>
        <p:nvSpPr>
          <p:cNvPr id="24628" name="Text Box 53">
            <a:extLst>
              <a:ext uri="{FF2B5EF4-FFF2-40B4-BE49-F238E27FC236}">
                <a16:creationId xmlns:a16="http://schemas.microsoft.com/office/drawing/2014/main" id="{6F963D23-7F07-4098-9075-9F880909E543}"/>
              </a:ext>
            </a:extLst>
          </p:cNvPr>
          <p:cNvSpPr txBox="1">
            <a:spLocks noChangeArrowheads="1"/>
          </p:cNvSpPr>
          <p:nvPr/>
        </p:nvSpPr>
        <p:spPr bwMode="auto">
          <a:xfrm>
            <a:off x="60960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835</a:t>
            </a:r>
          </a:p>
        </p:txBody>
      </p:sp>
      <p:sp>
        <p:nvSpPr>
          <p:cNvPr id="24629" name="Text Box 54">
            <a:extLst>
              <a:ext uri="{FF2B5EF4-FFF2-40B4-BE49-F238E27FC236}">
                <a16:creationId xmlns:a16="http://schemas.microsoft.com/office/drawing/2014/main" id="{0332B642-1F13-4892-8993-3D3A107AA969}"/>
              </a:ext>
            </a:extLst>
          </p:cNvPr>
          <p:cNvSpPr txBox="1">
            <a:spLocks noChangeArrowheads="1"/>
          </p:cNvSpPr>
          <p:nvPr/>
        </p:nvSpPr>
        <p:spPr bwMode="auto">
          <a:xfrm>
            <a:off x="65532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836</a:t>
            </a:r>
          </a:p>
        </p:txBody>
      </p:sp>
      <p:sp>
        <p:nvSpPr>
          <p:cNvPr id="24630" name="Text Box 55">
            <a:extLst>
              <a:ext uri="{FF2B5EF4-FFF2-40B4-BE49-F238E27FC236}">
                <a16:creationId xmlns:a16="http://schemas.microsoft.com/office/drawing/2014/main" id="{7FA5A424-2A2F-4A6B-BA98-C9AA041A82B6}"/>
              </a:ext>
            </a:extLst>
          </p:cNvPr>
          <p:cNvSpPr txBox="1">
            <a:spLocks noChangeArrowheads="1"/>
          </p:cNvSpPr>
          <p:nvPr/>
        </p:nvSpPr>
        <p:spPr bwMode="auto">
          <a:xfrm>
            <a:off x="70104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837</a:t>
            </a:r>
          </a:p>
        </p:txBody>
      </p:sp>
      <p:sp>
        <p:nvSpPr>
          <p:cNvPr id="24631" name="Text Box 56">
            <a:extLst>
              <a:ext uri="{FF2B5EF4-FFF2-40B4-BE49-F238E27FC236}">
                <a16:creationId xmlns:a16="http://schemas.microsoft.com/office/drawing/2014/main" id="{1912911E-6236-4719-AD52-7A3E3C59DD47}"/>
              </a:ext>
            </a:extLst>
          </p:cNvPr>
          <p:cNvSpPr txBox="1">
            <a:spLocks noChangeArrowheads="1"/>
          </p:cNvSpPr>
          <p:nvPr/>
        </p:nvSpPr>
        <p:spPr bwMode="auto">
          <a:xfrm>
            <a:off x="74676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838</a:t>
            </a:r>
          </a:p>
        </p:txBody>
      </p:sp>
      <p:sp>
        <p:nvSpPr>
          <p:cNvPr id="24632" name="Text Box 57">
            <a:extLst>
              <a:ext uri="{FF2B5EF4-FFF2-40B4-BE49-F238E27FC236}">
                <a16:creationId xmlns:a16="http://schemas.microsoft.com/office/drawing/2014/main" id="{33F2462E-F9F0-4406-9C73-DD86D4D0CAC6}"/>
              </a:ext>
            </a:extLst>
          </p:cNvPr>
          <p:cNvSpPr txBox="1">
            <a:spLocks noChangeArrowheads="1"/>
          </p:cNvSpPr>
          <p:nvPr/>
        </p:nvSpPr>
        <p:spPr bwMode="auto">
          <a:xfrm>
            <a:off x="79248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839</a:t>
            </a:r>
          </a:p>
        </p:txBody>
      </p:sp>
      <p:sp>
        <p:nvSpPr>
          <p:cNvPr id="24633" name="Text Box 58">
            <a:extLst>
              <a:ext uri="{FF2B5EF4-FFF2-40B4-BE49-F238E27FC236}">
                <a16:creationId xmlns:a16="http://schemas.microsoft.com/office/drawing/2014/main" id="{7F515E70-F14E-4BAE-BC38-7E860045CAE4}"/>
              </a:ext>
            </a:extLst>
          </p:cNvPr>
          <p:cNvSpPr txBox="1">
            <a:spLocks noChangeArrowheads="1"/>
          </p:cNvSpPr>
          <p:nvPr/>
        </p:nvSpPr>
        <p:spPr bwMode="auto">
          <a:xfrm>
            <a:off x="83820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840</a:t>
            </a:r>
          </a:p>
        </p:txBody>
      </p:sp>
      <p:sp>
        <p:nvSpPr>
          <p:cNvPr id="24634" name="Text Box 59">
            <a:extLst>
              <a:ext uri="{FF2B5EF4-FFF2-40B4-BE49-F238E27FC236}">
                <a16:creationId xmlns:a16="http://schemas.microsoft.com/office/drawing/2014/main" id="{43CB5B8D-6658-4423-8FE7-CEB916D40495}"/>
              </a:ext>
            </a:extLst>
          </p:cNvPr>
          <p:cNvSpPr txBox="1">
            <a:spLocks noChangeArrowheads="1"/>
          </p:cNvSpPr>
          <p:nvPr/>
        </p:nvSpPr>
        <p:spPr bwMode="auto">
          <a:xfrm>
            <a:off x="8839200" y="5029201"/>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50000"/>
              </a:spcBef>
            </a:pPr>
            <a:r>
              <a:rPr lang="en-US" altLang="en-US" sz="1000">
                <a:latin typeface="Tahoma" panose="020B0604030504040204" pitchFamily="34" charset="0"/>
                <a:cs typeface="Arial" panose="020B0604020202020204" pitchFamily="34" charset="0"/>
              </a:rPr>
              <a:t>841</a:t>
            </a:r>
          </a:p>
        </p:txBody>
      </p:sp>
      <p:sp>
        <p:nvSpPr>
          <p:cNvPr id="24635" name="Line 60">
            <a:extLst>
              <a:ext uri="{FF2B5EF4-FFF2-40B4-BE49-F238E27FC236}">
                <a16:creationId xmlns:a16="http://schemas.microsoft.com/office/drawing/2014/main" id="{91A06997-089C-4454-BC46-ECD227B00335}"/>
              </a:ext>
            </a:extLst>
          </p:cNvPr>
          <p:cNvSpPr>
            <a:spLocks noChangeShapeType="1"/>
          </p:cNvSpPr>
          <p:nvPr/>
        </p:nvSpPr>
        <p:spPr bwMode="auto">
          <a:xfrm flipH="1" flipV="1">
            <a:off x="4572000" y="3505200"/>
            <a:ext cx="1219200" cy="10668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4229FCF-61A1-40FE-B3B1-B6AC7754D881}"/>
              </a:ext>
            </a:extLst>
          </p:cNvPr>
          <p:cNvSpPr>
            <a:spLocks noGrp="1" noChangeArrowheads="1"/>
          </p:cNvSpPr>
          <p:nvPr>
            <p:ph type="title"/>
          </p:nvPr>
        </p:nvSpPr>
        <p:spPr/>
        <p:txBody>
          <a:bodyPr>
            <a:normAutofit fontScale="90000"/>
          </a:bodyPr>
          <a:lstStyle/>
          <a:p>
            <a:pPr eaLnBrk="1" hangingPunct="1">
              <a:defRPr/>
            </a:pPr>
            <a:r>
              <a:rPr lang="fr-FR" sz="3200" b="1" err="1"/>
              <a:t>Referencing</a:t>
            </a:r>
            <a:r>
              <a:rPr lang="fr-FR" sz="3200" b="1"/>
              <a:t> and </a:t>
            </a:r>
            <a:r>
              <a:rPr lang="fr-FR" sz="3200" b="1" err="1"/>
              <a:t>Dereferencing</a:t>
            </a:r>
            <a:endParaRPr lang="fr-FR" sz="3200" b="1"/>
          </a:p>
        </p:txBody>
      </p:sp>
      <p:sp>
        <p:nvSpPr>
          <p:cNvPr id="2" name="Content Placeholder 1">
            <a:extLst>
              <a:ext uri="{FF2B5EF4-FFF2-40B4-BE49-F238E27FC236}">
                <a16:creationId xmlns:a16="http://schemas.microsoft.com/office/drawing/2014/main" id="{42E3068A-0A7A-F19D-F00E-FAAF9C87347B}"/>
              </a:ext>
            </a:extLst>
          </p:cNvPr>
          <p:cNvSpPr>
            <a:spLocks noGrp="1"/>
          </p:cNvSpPr>
          <p:nvPr>
            <p:ph sz="quarter" idx="13"/>
          </p:nvPr>
        </p:nvSpPr>
        <p:spPr/>
        <p:txBody>
          <a:bodyPr/>
          <a:lstStyle/>
          <a:p>
            <a:endParaRPr lang="en-US"/>
          </a:p>
        </p:txBody>
      </p:sp>
      <p:sp>
        <p:nvSpPr>
          <p:cNvPr id="4" name="TextBox 3">
            <a:extLst>
              <a:ext uri="{FF2B5EF4-FFF2-40B4-BE49-F238E27FC236}">
                <a16:creationId xmlns:a16="http://schemas.microsoft.com/office/drawing/2014/main" id="{3EDCCBBB-E528-63F3-08B3-A0476DBE9702}"/>
              </a:ext>
            </a:extLst>
          </p:cNvPr>
          <p:cNvSpPr txBox="1"/>
          <p:nvPr/>
        </p:nvSpPr>
        <p:spPr>
          <a:xfrm>
            <a:off x="1918948" y="2354065"/>
            <a:ext cx="7237563" cy="2585323"/>
          </a:xfrm>
          <a:prstGeom prst="rect">
            <a:avLst/>
          </a:prstGeom>
          <a:noFill/>
          <a:ln w="28575">
            <a:solidFill>
              <a:schemeClr val="tx1"/>
            </a:solidFill>
          </a:ln>
        </p:spPr>
        <p:txBody>
          <a:bodyPr wrap="square">
            <a:spAutoFit/>
          </a:bodyPr>
          <a:lstStyle/>
          <a:p>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n;</a:t>
            </a:r>
          </a:p>
          <a:p>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iptr</a:t>
            </a:r>
            <a:r>
              <a:rPr lang="en-US" sz="1800">
                <a:solidFill>
                  <a:srgbClr val="000000"/>
                </a:solidFill>
                <a:latin typeface="Cascadia Mono" panose="020B0609020000020004" pitchFamily="49" charset="0"/>
              </a:rPr>
              <a:t>; </a:t>
            </a:r>
            <a:r>
              <a:rPr lang="en-US" sz="1800">
                <a:solidFill>
                  <a:srgbClr val="008000"/>
                </a:solidFill>
                <a:latin typeface="Cascadia Mono" panose="020B0609020000020004" pitchFamily="49" charset="0"/>
              </a:rPr>
              <a:t>/* </a:t>
            </a:r>
            <a:r>
              <a:rPr lang="en-US" sz="1800" err="1">
                <a:solidFill>
                  <a:srgbClr val="008000"/>
                </a:solidFill>
                <a:latin typeface="Cascadia Mono" panose="020B0609020000020004" pitchFamily="49" charset="0"/>
              </a:rPr>
              <a:t>khai</a:t>
            </a:r>
            <a:r>
              <a:rPr lang="en-US" sz="1800">
                <a:solidFill>
                  <a:srgbClr val="008000"/>
                </a:solidFill>
                <a:latin typeface="Cascadia Mono" panose="020B0609020000020004" pitchFamily="49" charset="0"/>
              </a:rPr>
              <a:t> báo P là </a:t>
            </a:r>
            <a:r>
              <a:rPr lang="en-US" sz="1800" err="1">
                <a:solidFill>
                  <a:srgbClr val="008000"/>
                </a:solidFill>
                <a:latin typeface="Cascadia Mono" panose="020B0609020000020004" pitchFamily="49" charset="0"/>
              </a:rPr>
              <a:t>một</a:t>
            </a:r>
            <a:r>
              <a:rPr lang="en-US" sz="1800">
                <a:solidFill>
                  <a:srgbClr val="008000"/>
                </a:solidFill>
                <a:latin typeface="Cascadia Mono" panose="020B0609020000020004" pitchFamily="49" charset="0"/>
              </a:rPr>
              <a:t> con </a:t>
            </a:r>
            <a:r>
              <a:rPr lang="en-US" sz="1800" err="1">
                <a:solidFill>
                  <a:srgbClr val="008000"/>
                </a:solidFill>
                <a:latin typeface="Cascadia Mono" panose="020B0609020000020004" pitchFamily="49" charset="0"/>
              </a:rPr>
              <a:t>trỏ</a:t>
            </a:r>
            <a:r>
              <a:rPr lang="en-US" sz="1800">
                <a:solidFill>
                  <a:srgbClr val="008000"/>
                </a:solidFill>
                <a:latin typeface="Cascadia Mono" panose="020B0609020000020004" pitchFamily="49" charset="0"/>
              </a:rPr>
              <a:t> kiểu int */</a:t>
            </a:r>
            <a:endParaRPr lang="en-US"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n = 7;</a:t>
            </a:r>
          </a:p>
          <a:p>
            <a:r>
              <a:rPr lang="en-US" sz="1800" err="1">
                <a:solidFill>
                  <a:srgbClr val="000000"/>
                </a:solidFill>
                <a:latin typeface="Cascadia Mono" panose="020B0609020000020004" pitchFamily="49" charset="0"/>
              </a:rPr>
              <a:t>iptr</a:t>
            </a:r>
            <a:r>
              <a:rPr lang="en-US" sz="1800">
                <a:solidFill>
                  <a:srgbClr val="000000"/>
                </a:solidFill>
                <a:latin typeface="Cascadia Mono" panose="020B0609020000020004" pitchFamily="49" charset="0"/>
              </a:rPr>
              <a:t> = &amp;n;</a:t>
            </a:r>
          </a:p>
          <a:p>
            <a:endParaRPr lang="en-US" sz="1800">
              <a:solidFill>
                <a:srgbClr val="000000"/>
              </a:solidFill>
              <a:latin typeface="Cascadia Mono" panose="020B0609020000020004" pitchFamily="49" charset="0"/>
            </a:endParaRPr>
          </a:p>
          <a:p>
            <a:r>
              <a:rPr lang="en-US" sz="1800" err="1">
                <a:solidFill>
                  <a:srgbClr val="000000"/>
                </a:solidFill>
                <a:latin typeface="Cascadia Mono" panose="020B0609020000020004" pitchFamily="49" charset="0"/>
              </a:rPr>
              <a:t>printf</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 % d"</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iptr</a:t>
            </a:r>
            <a:r>
              <a:rPr lang="en-US" sz="1800">
                <a:solidFill>
                  <a:srgbClr val="000000"/>
                </a:solidFill>
                <a:latin typeface="Cascadia Mono" panose="020B0609020000020004" pitchFamily="49" charset="0"/>
              </a:rPr>
              <a:t>); </a:t>
            </a:r>
            <a:r>
              <a:rPr lang="en-US" sz="1800">
                <a:solidFill>
                  <a:srgbClr val="008000"/>
                </a:solidFill>
                <a:latin typeface="Cascadia Mono" panose="020B0609020000020004" pitchFamily="49" charset="0"/>
              </a:rPr>
              <a:t>/* </a:t>
            </a:r>
            <a:r>
              <a:rPr lang="en-US" sz="1800" err="1">
                <a:solidFill>
                  <a:srgbClr val="008000"/>
                </a:solidFill>
                <a:latin typeface="Cascadia Mono" panose="020B0609020000020004" pitchFamily="49" charset="0"/>
              </a:rPr>
              <a:t>Hiển</a:t>
            </a:r>
            <a:r>
              <a:rPr lang="en-US" sz="1800">
                <a:solidFill>
                  <a:srgbClr val="008000"/>
                </a:solidFill>
                <a:latin typeface="Cascadia Mono" panose="020B0609020000020004" pitchFamily="49" charset="0"/>
              </a:rPr>
              <a:t> thị ‘7’*/</a:t>
            </a:r>
            <a:endParaRPr lang="en-US"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iptr</a:t>
            </a:r>
            <a:r>
              <a:rPr lang="en-US" sz="1800">
                <a:solidFill>
                  <a:srgbClr val="000000"/>
                </a:solidFill>
                <a:latin typeface="Cascadia Mono" panose="020B0609020000020004" pitchFamily="49" charset="0"/>
              </a:rPr>
              <a:t> = 177;</a:t>
            </a:r>
          </a:p>
          <a:p>
            <a:r>
              <a:rPr lang="pt-BR" sz="1800">
                <a:solidFill>
                  <a:srgbClr val="000000"/>
                </a:solidFill>
                <a:latin typeface="Cascadia Mono" panose="020B0609020000020004" pitchFamily="49" charset="0"/>
              </a:rPr>
              <a:t>printf(</a:t>
            </a:r>
            <a:r>
              <a:rPr lang="pt-BR" sz="1800">
                <a:solidFill>
                  <a:srgbClr val="A31515"/>
                </a:solidFill>
                <a:latin typeface="Cascadia Mono" panose="020B0609020000020004" pitchFamily="49" charset="0"/>
              </a:rPr>
              <a:t>"% d"</a:t>
            </a:r>
            <a:r>
              <a:rPr lang="pt-BR" sz="1800">
                <a:solidFill>
                  <a:srgbClr val="000000"/>
                </a:solidFill>
                <a:latin typeface="Cascadia Mono" panose="020B0609020000020004" pitchFamily="49" charset="0"/>
              </a:rPr>
              <a:t>, n); </a:t>
            </a:r>
            <a:r>
              <a:rPr lang="pt-BR" sz="1800">
                <a:solidFill>
                  <a:srgbClr val="008000"/>
                </a:solidFill>
                <a:latin typeface="Cascadia Mono" panose="020B0609020000020004" pitchFamily="49" charset="0"/>
              </a:rPr>
              <a:t>/* Hiển thị ‘177’ */</a:t>
            </a:r>
            <a:endParaRPr lang="pt-BR" sz="1800">
              <a:solidFill>
                <a:srgbClr val="000000"/>
              </a:solidFill>
              <a:latin typeface="Cascadia Mono" panose="020B0609020000020004" pitchFamily="49" charset="0"/>
            </a:endParaRPr>
          </a:p>
          <a:p>
            <a:r>
              <a:rPr lang="en-US" sz="1800" err="1">
                <a:solidFill>
                  <a:srgbClr val="000000"/>
                </a:solidFill>
                <a:latin typeface="Cascadia Mono" panose="020B0609020000020004" pitchFamily="49" charset="0"/>
              </a:rPr>
              <a:t>iptr</a:t>
            </a:r>
            <a:r>
              <a:rPr lang="en-US" sz="1800">
                <a:solidFill>
                  <a:srgbClr val="000000"/>
                </a:solidFill>
                <a:latin typeface="Cascadia Mono" panose="020B0609020000020004" pitchFamily="49" charset="0"/>
              </a:rPr>
              <a:t> = 177; </a:t>
            </a:r>
            <a:r>
              <a:rPr lang="en-US" sz="1800">
                <a:solidFill>
                  <a:srgbClr val="008000"/>
                </a:solidFill>
                <a:latin typeface="Cascadia Mono" panose="020B0609020000020004" pitchFamily="49" charset="0"/>
              </a:rPr>
              <a:t>/* </a:t>
            </a:r>
            <a:r>
              <a:rPr lang="en-US" sz="1800" err="1">
                <a:solidFill>
                  <a:srgbClr val="008000"/>
                </a:solidFill>
                <a:latin typeface="Cascadia Mono" panose="020B0609020000020004" pitchFamily="49" charset="0"/>
              </a:rPr>
              <a:t>Phép</a:t>
            </a:r>
            <a:r>
              <a:rPr lang="en-US" sz="1800">
                <a:solidFill>
                  <a:srgbClr val="008000"/>
                </a:solidFill>
                <a:latin typeface="Cascadia Mono" panose="020B0609020000020004" pitchFamily="49" charset="0"/>
              </a:rPr>
              <a:t> </a:t>
            </a:r>
            <a:r>
              <a:rPr lang="en-US" sz="1800" err="1">
                <a:solidFill>
                  <a:srgbClr val="008000"/>
                </a:solidFill>
                <a:latin typeface="Cascadia Mono" panose="020B0609020000020004" pitchFamily="49" charset="0"/>
              </a:rPr>
              <a:t>gán</a:t>
            </a:r>
            <a:r>
              <a:rPr lang="en-US" sz="1800">
                <a:solidFill>
                  <a:srgbClr val="008000"/>
                </a:solidFill>
                <a:latin typeface="Cascadia Mono" panose="020B0609020000020004" pitchFamily="49" charset="0"/>
              </a:rPr>
              <a:t> không </a:t>
            </a:r>
            <a:r>
              <a:rPr lang="en-US" sz="1800" err="1">
                <a:solidFill>
                  <a:srgbClr val="008000"/>
                </a:solidFill>
                <a:latin typeface="Cascadia Mono" panose="020B0609020000020004" pitchFamily="49" charset="0"/>
              </a:rPr>
              <a:t>đúng</a:t>
            </a:r>
            <a:r>
              <a:rPr lang="en-US" sz="1800">
                <a:solidFill>
                  <a:srgbClr val="008000"/>
                </a:solidFill>
                <a:latin typeface="Cascadia Mono" panose="020B0609020000020004" pitchFamily="49" charset="0"/>
              </a:rPr>
              <a:t>!!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9C4F-7E55-CC51-3AC3-0540F1737ABA}"/>
              </a:ext>
            </a:extLst>
          </p:cNvPr>
          <p:cNvSpPr>
            <a:spLocks noGrp="1"/>
          </p:cNvSpPr>
          <p:nvPr>
            <p:ph type="title"/>
          </p:nvPr>
        </p:nvSpPr>
        <p:spPr/>
        <p:txBody>
          <a:bodyPr/>
          <a:lstStyle/>
          <a:p>
            <a:r>
              <a:rPr lang="en-US"/>
              <a:t>Example</a:t>
            </a:r>
          </a:p>
        </p:txBody>
      </p:sp>
      <p:sp>
        <p:nvSpPr>
          <p:cNvPr id="3" name="Text Placeholder 2">
            <a:extLst>
              <a:ext uri="{FF2B5EF4-FFF2-40B4-BE49-F238E27FC236}">
                <a16:creationId xmlns:a16="http://schemas.microsoft.com/office/drawing/2014/main" id="{57AFB176-8E08-4E47-8AA0-8A286935CB10}"/>
              </a:ext>
            </a:extLst>
          </p:cNvPr>
          <p:cNvSpPr>
            <a:spLocks noGrp="1"/>
          </p:cNvSpPr>
          <p:nvPr>
            <p:ph sz="quarter" idx="13"/>
          </p:nvPr>
        </p:nvSpPr>
        <p:spPr/>
        <p:txBody>
          <a:bodyPr/>
          <a:lstStyle/>
          <a:p>
            <a:pPr eaLnBrk="1" hangingPunct="1">
              <a:buFontTx/>
              <a:buNone/>
            </a:pPr>
            <a:r>
              <a:rPr lang="en-US"/>
              <a:t>Example 1. </a:t>
            </a:r>
            <a:r>
              <a:rPr lang="en-US" altLang="en-US"/>
              <a:t>Write a function that accepts a double parameter and returns its integer and fraction parts.</a:t>
            </a:r>
            <a:endParaRPr lang="en-US" altLang="en-US" b="1"/>
          </a:p>
          <a:p>
            <a:pPr eaLnBrk="1" hangingPunct="1">
              <a:buFontTx/>
              <a:buNone/>
            </a:pPr>
            <a:r>
              <a:rPr lang="en-US" altLang="en-US"/>
              <a:t>Write a program that accepts a number from the user and prints out its integer and fraction parts, using this function.</a:t>
            </a:r>
          </a:p>
          <a:p>
            <a:endParaRPr lang="en-US"/>
          </a:p>
        </p:txBody>
      </p:sp>
      <p:sp>
        <p:nvSpPr>
          <p:cNvPr id="4" name="TextBox 3">
            <a:extLst>
              <a:ext uri="{FF2B5EF4-FFF2-40B4-BE49-F238E27FC236}">
                <a16:creationId xmlns:a16="http://schemas.microsoft.com/office/drawing/2014/main" id="{713A0018-009E-2B01-7EC9-54598660E47C}"/>
              </a:ext>
            </a:extLst>
          </p:cNvPr>
          <p:cNvSpPr txBox="1"/>
          <p:nvPr/>
        </p:nvSpPr>
        <p:spPr>
          <a:xfrm>
            <a:off x="3255005" y="2904140"/>
            <a:ext cx="6094562" cy="1754326"/>
          </a:xfrm>
          <a:prstGeom prst="rect">
            <a:avLst/>
          </a:prstGeom>
          <a:noFill/>
          <a:ln>
            <a:solidFill>
              <a:schemeClr val="accent1"/>
            </a:solidFill>
          </a:ln>
        </p:spPr>
        <p:txBody>
          <a:bodyPr wrap="square">
            <a:spAutoFit/>
          </a:bodyPr>
          <a:lstStyle/>
          <a:p>
            <a:r>
              <a:rPr lang="fr-FR" sz="1800" err="1">
                <a:solidFill>
                  <a:srgbClr val="0000FF"/>
                </a:solidFill>
                <a:latin typeface="Cascadia Mono" panose="020B0609020000020004" pitchFamily="49" charset="0"/>
              </a:rPr>
              <a:t>void</a:t>
            </a:r>
            <a:r>
              <a:rPr lang="fr-FR" sz="1800">
                <a:solidFill>
                  <a:srgbClr val="000000"/>
                </a:solidFill>
                <a:latin typeface="Cascadia Mono" panose="020B0609020000020004" pitchFamily="49" charset="0"/>
              </a:rPr>
              <a:t> split(</a:t>
            </a:r>
            <a:r>
              <a:rPr lang="fr-FR" sz="1800">
                <a:solidFill>
                  <a:srgbClr val="0000FF"/>
                </a:solidFill>
                <a:latin typeface="Cascadia Mono" panose="020B0609020000020004" pitchFamily="49" charset="0"/>
              </a:rPr>
              <a:t>double</a:t>
            </a:r>
            <a:r>
              <a:rPr lang="fr-FR" sz="1800">
                <a:solidFill>
                  <a:srgbClr val="000000"/>
                </a:solidFill>
                <a:latin typeface="Cascadia Mono" panose="020B0609020000020004" pitchFamily="49" charset="0"/>
              </a:rPr>
              <a:t> </a:t>
            </a:r>
            <a:r>
              <a:rPr lang="fr-FR" sz="1800" err="1">
                <a:solidFill>
                  <a:srgbClr val="808080"/>
                </a:solidFill>
                <a:latin typeface="Cascadia Mono" panose="020B0609020000020004" pitchFamily="49" charset="0"/>
              </a:rPr>
              <a:t>num</a:t>
            </a:r>
            <a:r>
              <a:rPr lang="fr-FR" sz="1800">
                <a:solidFill>
                  <a:srgbClr val="000000"/>
                </a:solidFill>
                <a:latin typeface="Cascadia Mono" panose="020B0609020000020004" pitchFamily="49" charset="0"/>
              </a:rPr>
              <a:t>, </a:t>
            </a:r>
            <a:r>
              <a:rPr lang="fr-FR" sz="1800" err="1">
                <a:solidFill>
                  <a:srgbClr val="0000FF"/>
                </a:solidFill>
                <a:latin typeface="Cascadia Mono" panose="020B0609020000020004" pitchFamily="49" charset="0"/>
              </a:rPr>
              <a:t>int</a:t>
            </a:r>
            <a:r>
              <a:rPr lang="fr-FR" sz="1800">
                <a:solidFill>
                  <a:srgbClr val="000000"/>
                </a:solidFill>
                <a:latin typeface="Cascadia Mono" panose="020B0609020000020004" pitchFamily="49" charset="0"/>
              </a:rPr>
              <a:t>* </a:t>
            </a:r>
            <a:r>
              <a:rPr lang="fr-FR" sz="1800" err="1">
                <a:solidFill>
                  <a:srgbClr val="808080"/>
                </a:solidFill>
                <a:latin typeface="Cascadia Mono" panose="020B0609020000020004" pitchFamily="49" charset="0"/>
              </a:rPr>
              <a:t>int_part</a:t>
            </a:r>
            <a:r>
              <a:rPr lang="fr-FR" sz="1800">
                <a:solidFill>
                  <a:srgbClr val="000000"/>
                </a:solidFill>
                <a:latin typeface="Cascadia Mono" panose="020B0609020000020004" pitchFamily="49" charset="0"/>
              </a:rPr>
              <a:t>, </a:t>
            </a:r>
            <a:r>
              <a:rPr lang="fr-FR" sz="1800">
                <a:solidFill>
                  <a:srgbClr val="0000FF"/>
                </a:solidFill>
                <a:latin typeface="Cascadia Mono" panose="020B0609020000020004" pitchFamily="49" charset="0"/>
              </a:rPr>
              <a:t>double</a:t>
            </a:r>
            <a:r>
              <a:rPr lang="fr-FR" sz="1800">
                <a:solidFill>
                  <a:srgbClr val="000000"/>
                </a:solidFill>
                <a:latin typeface="Cascadia Mono" panose="020B0609020000020004" pitchFamily="49" charset="0"/>
              </a:rPr>
              <a:t>* </a:t>
            </a:r>
            <a:r>
              <a:rPr lang="fr-FR" sz="1800" err="1">
                <a:solidFill>
                  <a:srgbClr val="808080"/>
                </a:solidFill>
                <a:latin typeface="Cascadia Mono" panose="020B0609020000020004" pitchFamily="49" charset="0"/>
              </a:rPr>
              <a:t>frac_part</a:t>
            </a:r>
            <a:r>
              <a:rPr lang="fr-FR"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err="1">
                <a:solidFill>
                  <a:srgbClr val="808080"/>
                </a:solidFill>
                <a:latin typeface="Cascadia Mono" panose="020B0609020000020004" pitchFamily="49" charset="0"/>
              </a:rPr>
              <a:t>int_part</a:t>
            </a:r>
            <a:r>
              <a:rPr lang="en-US" sz="1800">
                <a:solidFill>
                  <a:srgbClr val="000000"/>
                </a:solidFill>
                <a:latin typeface="Cascadia Mono" panose="020B0609020000020004" pitchFamily="49" charset="0"/>
              </a:rPr>
              <a:t> =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a:t>
            </a:r>
            <a:r>
              <a:rPr lang="en-US" sz="1800">
                <a:solidFill>
                  <a:srgbClr val="808080"/>
                </a:solidFill>
                <a:latin typeface="Cascadia Mono" panose="020B0609020000020004" pitchFamily="49" charset="0"/>
              </a:rPr>
              <a:t>num</a:t>
            </a:r>
            <a:r>
              <a:rPr lang="en-US" sz="1800">
                <a:solidFill>
                  <a:srgbClr val="000000"/>
                </a:solidFill>
                <a:latin typeface="Cascadia Mono" panose="020B0609020000020004" pitchFamily="49" charset="0"/>
              </a:rPr>
              <a:t>;</a:t>
            </a:r>
          </a:p>
          <a:p>
            <a:r>
              <a:rPr lang="fr-FR" sz="1800">
                <a:solidFill>
                  <a:srgbClr val="000000"/>
                </a:solidFill>
                <a:latin typeface="Cascadia Mono" panose="020B0609020000020004" pitchFamily="49" charset="0"/>
              </a:rPr>
              <a:t>    *</a:t>
            </a:r>
            <a:r>
              <a:rPr lang="fr-FR" sz="1800" err="1">
                <a:solidFill>
                  <a:srgbClr val="808080"/>
                </a:solidFill>
                <a:latin typeface="Cascadia Mono" panose="020B0609020000020004" pitchFamily="49" charset="0"/>
              </a:rPr>
              <a:t>frac_part</a:t>
            </a:r>
            <a:r>
              <a:rPr lang="fr-FR" sz="1800">
                <a:solidFill>
                  <a:srgbClr val="000000"/>
                </a:solidFill>
                <a:latin typeface="Cascadia Mono" panose="020B0609020000020004" pitchFamily="49" charset="0"/>
              </a:rPr>
              <a:t> = </a:t>
            </a:r>
            <a:r>
              <a:rPr lang="fr-FR" sz="1800" err="1">
                <a:solidFill>
                  <a:srgbClr val="808080"/>
                </a:solidFill>
                <a:latin typeface="Cascadia Mono" panose="020B0609020000020004" pitchFamily="49" charset="0"/>
              </a:rPr>
              <a:t>num</a:t>
            </a:r>
            <a:r>
              <a:rPr lang="fr-FR" sz="1800">
                <a:solidFill>
                  <a:srgbClr val="000000"/>
                </a:solidFill>
                <a:latin typeface="Cascadia Mono" panose="020B0609020000020004" pitchFamily="49" charset="0"/>
              </a:rPr>
              <a:t> - *</a:t>
            </a:r>
            <a:r>
              <a:rPr lang="fr-FR" sz="1800" err="1">
                <a:solidFill>
                  <a:srgbClr val="808080"/>
                </a:solidFill>
                <a:latin typeface="Cascadia Mono" panose="020B0609020000020004" pitchFamily="49" charset="0"/>
              </a:rPr>
              <a:t>int_part</a:t>
            </a:r>
            <a:r>
              <a:rPr lang="fr-FR"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a:t>
            </a:r>
            <a:endParaRPr lang="en-US"/>
          </a:p>
        </p:txBody>
      </p:sp>
    </p:spTree>
    <p:extLst>
      <p:ext uri="{BB962C8B-B14F-4D97-AF65-F5344CB8AC3E}">
        <p14:creationId xmlns:p14="http://schemas.microsoft.com/office/powerpoint/2010/main" val="252979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90BC-D6C6-3C85-A77C-DE9D0D7774C8}"/>
              </a:ext>
            </a:extLst>
          </p:cNvPr>
          <p:cNvSpPr>
            <a:spLocks noGrp="1"/>
          </p:cNvSpPr>
          <p:nvPr>
            <p:ph type="title"/>
          </p:nvPr>
        </p:nvSpPr>
        <p:spPr/>
        <p:txBody>
          <a:bodyPr/>
          <a:lstStyle/>
          <a:p>
            <a:r>
              <a:rPr lang="en-US"/>
              <a:t>Example</a:t>
            </a:r>
          </a:p>
        </p:txBody>
      </p:sp>
      <p:sp>
        <p:nvSpPr>
          <p:cNvPr id="4" name="Content Placeholder 3">
            <a:extLst>
              <a:ext uri="{FF2B5EF4-FFF2-40B4-BE49-F238E27FC236}">
                <a16:creationId xmlns:a16="http://schemas.microsoft.com/office/drawing/2014/main" id="{62F1D339-1DFF-9772-1740-EFA42220DEE3}"/>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E9B91648-6083-65B8-9D59-56C346F17A26}"/>
              </a:ext>
            </a:extLst>
          </p:cNvPr>
          <p:cNvSpPr txBox="1"/>
          <p:nvPr/>
        </p:nvSpPr>
        <p:spPr>
          <a:xfrm>
            <a:off x="2035834" y="1855172"/>
            <a:ext cx="8546620" cy="3970318"/>
          </a:xfrm>
          <a:prstGeom prst="rect">
            <a:avLst/>
          </a:prstGeom>
          <a:noFill/>
          <a:ln w="28575">
            <a:solidFill>
              <a:schemeClr val="tx1"/>
            </a:solidFill>
          </a:ln>
        </p:spPr>
        <p:txBody>
          <a:bodyPr wrap="square">
            <a:spAutoFit/>
          </a:bodyPr>
          <a:lstStyle/>
          <a:p>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main(</a:t>
            </a:r>
            <a:r>
              <a:rPr lang="en-US" sz="1800">
                <a:solidFill>
                  <a:srgbClr val="0000FF"/>
                </a:solidFill>
                <a:latin typeface="Cascadia Mono" panose="020B0609020000020004" pitchFamily="49" charset="0"/>
              </a:rPr>
              <a:t>void</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double</a:t>
            </a:r>
            <a:r>
              <a:rPr lang="en-US" sz="1800">
                <a:solidFill>
                  <a:srgbClr val="000000"/>
                </a:solidFill>
                <a:latin typeface="Cascadia Mono" panose="020B0609020000020004" pitchFamily="49" charset="0"/>
              </a:rPr>
              <a:t> num, fraction;</a:t>
            </a: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integer;</a:t>
            </a:r>
          </a:p>
          <a:p>
            <a:endParaRPr lang="en-US"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printf</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"Please enter a real number: "</a:t>
            </a:r>
            <a:r>
              <a:rPr lang="en-US" sz="1800">
                <a:solidFill>
                  <a:srgbClr val="000000"/>
                </a:solidFill>
                <a:latin typeface="Cascadia Mono" panose="020B0609020000020004" pitchFamily="49" charset="0"/>
              </a:rPr>
              <a:t>);</a:t>
            </a: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scanf</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"%f"</a:t>
            </a:r>
            <a:r>
              <a:rPr lang="en-US" sz="1800">
                <a:solidFill>
                  <a:srgbClr val="000000"/>
                </a:solidFill>
                <a:latin typeface="Cascadia Mono" panose="020B0609020000020004" pitchFamily="49" charset="0"/>
              </a:rPr>
              <a:t>, &amp;num);</a:t>
            </a:r>
          </a:p>
          <a:p>
            <a:endParaRPr lang="en-US"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    split(num, &amp;integer, &amp;fraction);</a:t>
            </a: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printf</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"The integer part is %d\n"</a:t>
            </a:r>
            <a:r>
              <a:rPr lang="en-US" sz="1800">
                <a:solidFill>
                  <a:srgbClr val="000000"/>
                </a:solidFill>
                <a:latin typeface="Cascadia Mono" panose="020B0609020000020004" pitchFamily="49" charset="0"/>
              </a:rPr>
              <a:t>, integer);</a:t>
            </a:r>
          </a:p>
          <a:p>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printf</a:t>
            </a:r>
            <a:r>
              <a:rPr lang="en-US" sz="1800">
                <a:solidFill>
                  <a:srgbClr val="000000"/>
                </a:solidFill>
                <a:latin typeface="Cascadia Mono" panose="020B0609020000020004" pitchFamily="49" charset="0"/>
              </a:rPr>
              <a:t>(</a:t>
            </a:r>
            <a:r>
              <a:rPr lang="en-US" sz="1800">
                <a:solidFill>
                  <a:srgbClr val="A31515"/>
                </a:solidFill>
                <a:latin typeface="Cascadia Mono" panose="020B0609020000020004" pitchFamily="49" charset="0"/>
              </a:rPr>
              <a:t>"The remaining fraction is %f\n"</a:t>
            </a:r>
            <a:r>
              <a:rPr lang="en-US" sz="1800">
                <a:solidFill>
                  <a:srgbClr val="000000"/>
                </a:solidFill>
                <a:latin typeface="Cascadia Mono" panose="020B0609020000020004" pitchFamily="49" charset="0"/>
              </a:rPr>
              <a:t>, fraction);</a:t>
            </a:r>
          </a:p>
          <a:p>
            <a:endParaRPr lang="en-US"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return</a:t>
            </a:r>
            <a:r>
              <a:rPr lang="en-US" sz="1800">
                <a:solidFill>
                  <a:srgbClr val="000000"/>
                </a:solidFill>
                <a:latin typeface="Cascadia Mono" panose="020B0609020000020004" pitchFamily="49" charset="0"/>
              </a:rPr>
              <a:t> 0;</a:t>
            </a:r>
          </a:p>
          <a:p>
            <a:r>
              <a:rPr lang="en-US" sz="1800">
                <a:solidFill>
                  <a:srgbClr val="000000"/>
                </a:solidFill>
                <a:latin typeface="Cascadia Mono" panose="020B0609020000020004" pitchFamily="49" charset="0"/>
              </a:rPr>
              <a:t>}</a:t>
            </a:r>
            <a:endParaRPr lang="en-US"/>
          </a:p>
        </p:txBody>
      </p:sp>
    </p:spTree>
    <p:extLst>
      <p:ext uri="{BB962C8B-B14F-4D97-AF65-F5344CB8AC3E}">
        <p14:creationId xmlns:p14="http://schemas.microsoft.com/office/powerpoint/2010/main" val="35397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76172-1AAD-C71A-2E98-66CF8C811399}"/>
              </a:ext>
            </a:extLst>
          </p:cNvPr>
          <p:cNvSpPr>
            <a:spLocks noGrp="1"/>
          </p:cNvSpPr>
          <p:nvPr>
            <p:ph type="title"/>
          </p:nvPr>
        </p:nvSpPr>
        <p:spPr/>
        <p:txBody>
          <a:bodyPr/>
          <a:lstStyle/>
          <a:p>
            <a:r>
              <a:rPr lang="en-US"/>
              <a:t>Example</a:t>
            </a:r>
          </a:p>
        </p:txBody>
      </p:sp>
      <p:sp>
        <p:nvSpPr>
          <p:cNvPr id="3" name="Text Placeholder 2">
            <a:extLst>
              <a:ext uri="{FF2B5EF4-FFF2-40B4-BE49-F238E27FC236}">
                <a16:creationId xmlns:a16="http://schemas.microsoft.com/office/drawing/2014/main" id="{63E80C8A-1CB7-594F-86C1-804AD8ED98F7}"/>
              </a:ext>
            </a:extLst>
          </p:cNvPr>
          <p:cNvSpPr>
            <a:spLocks noGrp="1"/>
          </p:cNvSpPr>
          <p:nvPr>
            <p:ph sz="quarter" idx="13"/>
          </p:nvPr>
        </p:nvSpPr>
        <p:spPr/>
        <p:txBody>
          <a:bodyPr/>
          <a:lstStyle/>
          <a:p>
            <a:pPr eaLnBrk="1" hangingPunct="1">
              <a:lnSpc>
                <a:spcPct val="90000"/>
              </a:lnSpc>
            </a:pPr>
            <a:r>
              <a:rPr lang="en-US" altLang="en-US"/>
              <a:t>Example 2. Write a function with the prototype:</a:t>
            </a:r>
          </a:p>
          <a:p>
            <a:pPr eaLnBrk="1" hangingPunct="1">
              <a:lnSpc>
                <a:spcPct val="90000"/>
              </a:lnSpc>
              <a:buFontTx/>
              <a:buNone/>
            </a:pPr>
            <a:r>
              <a:rPr lang="en-US" altLang="en-US" sz="2000" b="1">
                <a:solidFill>
                  <a:srgbClr val="0000CC"/>
                </a:solidFill>
                <a:latin typeface="Courier New" panose="02070309020205020404" pitchFamily="49" charset="0"/>
                <a:cs typeface="Courier New" panose="02070309020205020404" pitchFamily="49" charset="0"/>
              </a:rPr>
              <a:t>void</a:t>
            </a:r>
            <a:r>
              <a:rPr lang="en-US" altLang="en-US" sz="2000" b="1">
                <a:latin typeface="Courier New" panose="02070309020205020404" pitchFamily="49" charset="0"/>
                <a:cs typeface="Courier New" panose="02070309020205020404" pitchFamily="49" charset="0"/>
              </a:rPr>
              <a:t> </a:t>
            </a:r>
            <a:r>
              <a:rPr lang="en-US" altLang="en-US" sz="2000" b="1" err="1">
                <a:latin typeface="Courier New" panose="02070309020205020404" pitchFamily="49" charset="0"/>
                <a:cs typeface="Courier New" panose="02070309020205020404" pitchFamily="49" charset="0"/>
              </a:rPr>
              <a:t>replace_char</a:t>
            </a:r>
            <a:r>
              <a:rPr lang="en-US" altLang="en-US" sz="2000" b="1">
                <a:latin typeface="Courier New" panose="02070309020205020404" pitchFamily="49" charset="0"/>
                <a:cs typeface="Courier New" panose="02070309020205020404" pitchFamily="49" charset="0"/>
              </a:rPr>
              <a:t>(</a:t>
            </a:r>
            <a:r>
              <a:rPr lang="en-US" altLang="en-US" sz="2000" b="1">
                <a:solidFill>
                  <a:srgbClr val="0000CC"/>
                </a:solidFill>
                <a:latin typeface="Courier New" panose="02070309020205020404" pitchFamily="49" charset="0"/>
                <a:cs typeface="Courier New" panose="02070309020205020404" pitchFamily="49" charset="0"/>
              </a:rPr>
              <a:t>char</a:t>
            </a:r>
            <a:r>
              <a:rPr lang="en-US" altLang="en-US" sz="2000" b="1">
                <a:latin typeface="Courier New" panose="02070309020205020404" pitchFamily="49" charset="0"/>
                <a:cs typeface="Courier New" panose="02070309020205020404" pitchFamily="49" charset="0"/>
              </a:rPr>
              <a:t> *str, </a:t>
            </a:r>
            <a:r>
              <a:rPr lang="en-US" altLang="en-US" sz="2000" b="1">
                <a:solidFill>
                  <a:srgbClr val="0000CC"/>
                </a:solidFill>
                <a:latin typeface="Courier New" panose="02070309020205020404" pitchFamily="49" charset="0"/>
                <a:cs typeface="Courier New" panose="02070309020205020404" pitchFamily="49" charset="0"/>
              </a:rPr>
              <a:t>char</a:t>
            </a:r>
            <a:r>
              <a:rPr lang="en-US" altLang="en-US" sz="2000" b="1">
                <a:latin typeface="Courier New" panose="02070309020205020404" pitchFamily="49" charset="0"/>
                <a:cs typeface="Courier New" panose="02070309020205020404" pitchFamily="49" charset="0"/>
              </a:rPr>
              <a:t> c1, </a:t>
            </a:r>
            <a:r>
              <a:rPr lang="en-US" altLang="en-US" sz="2000" b="1">
                <a:solidFill>
                  <a:srgbClr val="0000CC"/>
                </a:solidFill>
                <a:latin typeface="Courier New" panose="02070309020205020404" pitchFamily="49" charset="0"/>
                <a:cs typeface="Courier New" panose="02070309020205020404" pitchFamily="49" charset="0"/>
              </a:rPr>
              <a:t>char</a:t>
            </a:r>
            <a:r>
              <a:rPr lang="en-US" altLang="en-US" sz="2000" b="1">
                <a:latin typeface="Courier New" panose="02070309020205020404" pitchFamily="49" charset="0"/>
                <a:cs typeface="Courier New" panose="02070309020205020404" pitchFamily="49" charset="0"/>
              </a:rPr>
              <a:t> c2);</a:t>
            </a:r>
            <a:endParaRPr lang="en-US" altLang="en-US" sz="3200"/>
          </a:p>
          <a:p>
            <a:pPr eaLnBrk="1" hangingPunct="1">
              <a:lnSpc>
                <a:spcPct val="90000"/>
              </a:lnSpc>
            </a:pPr>
            <a:r>
              <a:rPr lang="en-US" altLang="en-US"/>
              <a:t>It replaces each appearance of</a:t>
            </a:r>
            <a:r>
              <a:rPr lang="en-US" altLang="en-US" b="1">
                <a:latin typeface="Courier New" panose="02070309020205020404" pitchFamily="49" charset="0"/>
                <a:cs typeface="Courier New" panose="02070309020205020404" pitchFamily="49" charset="0"/>
              </a:rPr>
              <a:t> c1</a:t>
            </a:r>
            <a:r>
              <a:rPr lang="en-US" altLang="en-US"/>
              <a:t> by </a:t>
            </a:r>
            <a:r>
              <a:rPr lang="en-US" altLang="en-US" b="1">
                <a:latin typeface="Courier New" panose="02070309020205020404" pitchFamily="49" charset="0"/>
                <a:cs typeface="Courier New" panose="02070309020205020404" pitchFamily="49" charset="0"/>
              </a:rPr>
              <a:t>c2</a:t>
            </a:r>
            <a:r>
              <a:rPr lang="en-US" altLang="en-US"/>
              <a:t> in the string </a:t>
            </a:r>
            <a:r>
              <a:rPr lang="en-US" altLang="en-US" b="1">
                <a:latin typeface="Courier New" panose="02070309020205020404" pitchFamily="49" charset="0"/>
                <a:cs typeface="Courier New" panose="02070309020205020404" pitchFamily="49" charset="0"/>
              </a:rPr>
              <a:t>str. </a:t>
            </a:r>
            <a:br>
              <a:rPr lang="en-US" altLang="en-US" b="1">
                <a:latin typeface="Courier New" panose="02070309020205020404" pitchFamily="49" charset="0"/>
                <a:cs typeface="Courier New" panose="02070309020205020404" pitchFamily="49" charset="0"/>
              </a:rPr>
            </a:br>
            <a:r>
              <a:rPr lang="en-US" altLang="en-US" b="1">
                <a:solidFill>
                  <a:srgbClr val="CC0000"/>
                </a:solidFill>
              </a:rPr>
              <a:t>Do not use the</a:t>
            </a:r>
            <a:r>
              <a:rPr lang="en-US" altLang="en-US" b="1">
                <a:solidFill>
                  <a:srgbClr val="CC0000"/>
                </a:solidFill>
                <a:latin typeface="Courier New" panose="02070309020205020404" pitchFamily="49" charset="0"/>
                <a:cs typeface="Courier New" panose="02070309020205020404" pitchFamily="49" charset="0"/>
              </a:rPr>
              <a:t> [] </a:t>
            </a:r>
            <a:r>
              <a:rPr lang="en-US" altLang="en-US" b="1">
                <a:solidFill>
                  <a:srgbClr val="CC0000"/>
                </a:solidFill>
              </a:rPr>
              <a:t>operator!</a:t>
            </a:r>
            <a:endParaRPr lang="en-US" altLang="en-US">
              <a:solidFill>
                <a:srgbClr val="CC0000"/>
              </a:solidFill>
            </a:endParaRPr>
          </a:p>
          <a:p>
            <a:pPr eaLnBrk="1" hangingPunct="1">
              <a:lnSpc>
                <a:spcPct val="90000"/>
              </a:lnSpc>
            </a:pPr>
            <a:r>
              <a:rPr lang="en-US" altLang="en-US"/>
              <a:t>Demonstrate your function with a program that uses it</a:t>
            </a:r>
          </a:p>
          <a:p>
            <a:endParaRPr lang="en-US"/>
          </a:p>
        </p:txBody>
      </p:sp>
      <p:sp>
        <p:nvSpPr>
          <p:cNvPr id="4" name="TextBox 3">
            <a:extLst>
              <a:ext uri="{FF2B5EF4-FFF2-40B4-BE49-F238E27FC236}">
                <a16:creationId xmlns:a16="http://schemas.microsoft.com/office/drawing/2014/main" id="{43270A2F-57E0-6A7D-A4E5-B57469256652}"/>
              </a:ext>
            </a:extLst>
          </p:cNvPr>
          <p:cNvSpPr txBox="1"/>
          <p:nvPr/>
        </p:nvSpPr>
        <p:spPr>
          <a:xfrm>
            <a:off x="4328236" y="3131915"/>
            <a:ext cx="7045625" cy="3046988"/>
          </a:xfrm>
          <a:prstGeom prst="rect">
            <a:avLst/>
          </a:prstGeom>
          <a:solidFill>
            <a:schemeClr val="accent1">
              <a:lumMod val="20000"/>
              <a:lumOff val="80000"/>
            </a:schemeClr>
          </a:solidFill>
          <a:ln w="28575">
            <a:solidFill>
              <a:schemeClr val="tx1"/>
            </a:solidFill>
          </a:ln>
        </p:spPr>
        <p:txBody>
          <a:bodyPr wrap="square">
            <a:spAutoFit/>
          </a:bodyPr>
          <a:lstStyle/>
          <a:p>
            <a:r>
              <a:rPr lang="en-US" sz="1600">
                <a:solidFill>
                  <a:srgbClr val="0000FF"/>
                </a:solidFill>
                <a:latin typeface="Cascadia Mono" panose="020B0609020000020004" pitchFamily="49" charset="0"/>
              </a:rPr>
              <a:t>void</a:t>
            </a:r>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replace_char</a:t>
            </a:r>
            <a:r>
              <a:rPr lang="en-US" sz="1600">
                <a:solidFill>
                  <a:srgbClr val="000000"/>
                </a:solidFill>
                <a:latin typeface="Cascadia Mono" panose="020B0609020000020004" pitchFamily="49" charset="0"/>
              </a:rPr>
              <a:t>(</a:t>
            </a:r>
            <a:r>
              <a:rPr lang="en-US" sz="1600">
                <a:solidFill>
                  <a:srgbClr val="0000FF"/>
                </a:solidFill>
                <a:latin typeface="Cascadia Mono" panose="020B0609020000020004" pitchFamily="49" charset="0"/>
              </a:rPr>
              <a:t>char</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char</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c1</a:t>
            </a:r>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char</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c2</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if</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 == </a:t>
            </a:r>
            <a:r>
              <a:rPr lang="en-US" sz="1600">
                <a:solidFill>
                  <a:srgbClr val="6F008A"/>
                </a:solidFill>
                <a:latin typeface="Cascadia Mono" panose="020B0609020000020004" pitchFamily="49" charset="0"/>
              </a:rPr>
              <a:t>NULL</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return</a:t>
            </a:r>
            <a:r>
              <a:rPr lang="en-US" sz="1600">
                <a:solidFill>
                  <a:srgbClr val="000000"/>
                </a:solidFill>
                <a:latin typeface="Cascadia Mono" panose="020B0609020000020004" pitchFamily="49" charset="0"/>
              </a:rPr>
              <a:t>;</a:t>
            </a:r>
          </a:p>
          <a:p>
            <a:endParaRPr lang="en-US" sz="1600">
              <a:solidFill>
                <a:srgbClr val="000000"/>
              </a:solidFill>
              <a:latin typeface="Cascadia Mono" panose="020B0609020000020004" pitchFamily="49" charset="0"/>
            </a:endParaRP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while</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 != </a:t>
            </a:r>
            <a:r>
              <a:rPr lang="en-US" sz="1600">
                <a:solidFill>
                  <a:srgbClr val="A31515"/>
                </a:solidFill>
                <a:latin typeface="Cascadia Mono" panose="020B0609020000020004" pitchFamily="49" charset="0"/>
              </a:rPr>
              <a:t>'\0'</a:t>
            </a:r>
            <a:r>
              <a:rPr lang="en-US" sz="1600">
                <a:solidFill>
                  <a:srgbClr val="000000"/>
                </a:solidFill>
                <a:latin typeface="Cascadia Mono" panose="020B0609020000020004" pitchFamily="49" charset="0"/>
              </a:rPr>
              <a:t>) {</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if</a:t>
            </a:r>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 == </a:t>
            </a:r>
            <a:r>
              <a:rPr lang="en-US" sz="1600">
                <a:solidFill>
                  <a:srgbClr val="808080"/>
                </a:solidFill>
                <a:latin typeface="Cascadia Mono" panose="020B0609020000020004" pitchFamily="49" charset="0"/>
              </a:rPr>
              <a:t>c1</a:t>
            </a:r>
            <a:r>
              <a:rPr lang="en-US" sz="1600">
                <a:solidFill>
                  <a:srgbClr val="000000"/>
                </a:solidFill>
                <a:latin typeface="Cascadia Mono" panose="020B0609020000020004" pitchFamily="49" charset="0"/>
              </a:rPr>
              <a:t>) {</a:t>
            </a:r>
          </a:p>
          <a:p>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 = </a:t>
            </a:r>
            <a:r>
              <a:rPr lang="en-US" sz="1600">
                <a:solidFill>
                  <a:srgbClr val="808080"/>
                </a:solidFill>
                <a:latin typeface="Cascadia Mono" panose="020B0609020000020004" pitchFamily="49" charset="0"/>
              </a:rPr>
              <a:t>c2</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        </a:t>
            </a:r>
          </a:p>
          <a:p>
            <a:r>
              <a:rPr lang="en-US" sz="1600">
                <a:solidFill>
                  <a:srgbClr val="000000"/>
                </a:solidFill>
                <a:latin typeface="Cascadia Mono" panose="020B0609020000020004" pitchFamily="49" charset="0"/>
              </a:rPr>
              <a:t>        ++</a:t>
            </a:r>
            <a:r>
              <a:rPr lang="en-US" sz="1600">
                <a:solidFill>
                  <a:srgbClr val="808080"/>
                </a:solidFill>
                <a:latin typeface="Cascadia Mono" panose="020B0609020000020004" pitchFamily="49" charset="0"/>
              </a:rPr>
              <a:t>str</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p>
          <a:p>
            <a:r>
              <a:rPr lang="en-US" sz="160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3573869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BB75-FC50-1B08-313F-6BA992E9D4E9}"/>
              </a:ext>
            </a:extLst>
          </p:cNvPr>
          <p:cNvSpPr>
            <a:spLocks noGrp="1"/>
          </p:cNvSpPr>
          <p:nvPr>
            <p:ph type="title"/>
          </p:nvPr>
        </p:nvSpPr>
        <p:spPr/>
        <p:txBody>
          <a:bodyPr/>
          <a:lstStyle/>
          <a:p>
            <a:r>
              <a:rPr lang="en-US" b="0" i="0">
                <a:effectLst/>
                <a:latin typeface="Söhne"/>
              </a:rPr>
              <a:t>Exercise</a:t>
            </a:r>
            <a:endParaRPr lang="en-US"/>
          </a:p>
        </p:txBody>
      </p:sp>
      <p:sp>
        <p:nvSpPr>
          <p:cNvPr id="3" name="Text Placeholder 2">
            <a:extLst>
              <a:ext uri="{FF2B5EF4-FFF2-40B4-BE49-F238E27FC236}">
                <a16:creationId xmlns:a16="http://schemas.microsoft.com/office/drawing/2014/main" id="{75E69010-2807-03D4-3B29-9BB056705CE4}"/>
              </a:ext>
            </a:extLst>
          </p:cNvPr>
          <p:cNvSpPr>
            <a:spLocks noGrp="1"/>
          </p:cNvSpPr>
          <p:nvPr>
            <p:ph sz="quarter" idx="13"/>
          </p:nvPr>
        </p:nvSpPr>
        <p:spPr/>
        <p:txBody>
          <a:bodyPr/>
          <a:lstStyle/>
          <a:p>
            <a:pPr algn="l"/>
            <a:r>
              <a:rPr lang="en-US" sz="2400" b="0" i="0">
                <a:effectLst/>
                <a:latin typeface="Söhne"/>
              </a:rPr>
              <a:t>Exercise 1. Write a program capable of generating random sentences using the selection technique based on random numbers.</a:t>
            </a:r>
          </a:p>
          <a:p>
            <a:pPr algn="l"/>
            <a:r>
              <a:rPr lang="en-US" sz="2400" b="0" i="0">
                <a:effectLst/>
                <a:latin typeface="Söhne"/>
              </a:rPr>
              <a:t>The program uses four arrays of strings to store articles, nouns, verbs, and prepositions.</a:t>
            </a:r>
          </a:p>
          <a:p>
            <a:pPr algn="l"/>
            <a:r>
              <a:rPr lang="en-US" sz="2400" b="0" i="0">
                <a:effectLst/>
                <a:latin typeface="Söhne"/>
              </a:rPr>
              <a:t>Sentences are created by randomly selecting elements from these arrays and concatenating them in the following order: article, noun, verb, article, and noun.</a:t>
            </a:r>
          </a:p>
          <a:p>
            <a:pPr algn="l"/>
            <a:r>
              <a:rPr lang="en-US" sz="2400" b="0" i="0">
                <a:effectLst/>
                <a:latin typeface="Söhne"/>
              </a:rPr>
              <a:t>The generated sentence needs to start with an uppercase letter and end with a period. The program needs to generate a minimum of 10 sentences.</a:t>
            </a:r>
          </a:p>
          <a:p>
            <a:pPr algn="l"/>
            <a:r>
              <a:rPr lang="en-US" sz="2400" b="0" i="0">
                <a:effectLst/>
                <a:latin typeface="Söhne"/>
              </a:rPr>
              <a:t>Example of array elements: </a:t>
            </a:r>
          </a:p>
          <a:p>
            <a:pPr lvl="1"/>
            <a:r>
              <a:rPr lang="en-US" sz="2200" b="0" i="0">
                <a:effectLst/>
                <a:latin typeface="Söhne"/>
              </a:rPr>
              <a:t>Articles: "the", "a", "one", "some", and "any"; </a:t>
            </a:r>
          </a:p>
          <a:p>
            <a:pPr lvl="1"/>
            <a:r>
              <a:rPr lang="en-US" sz="2000" b="0" i="0">
                <a:effectLst/>
                <a:latin typeface="Söhne"/>
              </a:rPr>
              <a:t>Nouns: "boy", "girl", "dog", "town", and "car"; </a:t>
            </a:r>
          </a:p>
          <a:p>
            <a:pPr lvl="1"/>
            <a:r>
              <a:rPr lang="en-US" sz="2000" b="0" i="0">
                <a:effectLst/>
                <a:latin typeface="Söhne"/>
              </a:rPr>
              <a:t>Verbs: "drove", "jumped", "ran", "walked", and "skipped"; </a:t>
            </a:r>
          </a:p>
          <a:p>
            <a:pPr lvl="1"/>
            <a:r>
              <a:rPr lang="en-US" sz="2000" b="0" i="0">
                <a:effectLst/>
                <a:latin typeface="Söhne"/>
              </a:rPr>
              <a:t>Prepositions: "to", "from", "over", "under", and "on".</a:t>
            </a:r>
          </a:p>
          <a:p>
            <a:endParaRPr lang="en-US"/>
          </a:p>
        </p:txBody>
      </p:sp>
    </p:spTree>
    <p:extLst>
      <p:ext uri="{BB962C8B-B14F-4D97-AF65-F5344CB8AC3E}">
        <p14:creationId xmlns:p14="http://schemas.microsoft.com/office/powerpoint/2010/main" val="25049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A6CA24-7540-FBD0-5D53-04B580921AB7}"/>
              </a:ext>
            </a:extLst>
          </p:cNvPr>
          <p:cNvSpPr txBox="1"/>
          <p:nvPr/>
        </p:nvSpPr>
        <p:spPr>
          <a:xfrm>
            <a:off x="1291590" y="2805422"/>
            <a:ext cx="6094476" cy="707886"/>
          </a:xfrm>
          <a:prstGeom prst="rect">
            <a:avLst/>
          </a:prstGeom>
          <a:noFill/>
        </p:spPr>
        <p:txBody>
          <a:bodyPr wrap="square">
            <a:spAutoFit/>
          </a:bodyPr>
          <a:lstStyle/>
          <a:p>
            <a:r>
              <a:rPr lang="en-US" sz="4000"/>
              <a:t>Introduction to the course</a:t>
            </a:r>
          </a:p>
        </p:txBody>
      </p:sp>
    </p:spTree>
    <p:extLst>
      <p:ext uri="{BB962C8B-B14F-4D97-AF65-F5344CB8AC3E}">
        <p14:creationId xmlns:p14="http://schemas.microsoft.com/office/powerpoint/2010/main" val="2259843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C6363B-B3B4-66A4-0D5B-4F2F780AA519}"/>
              </a:ext>
            </a:extLst>
          </p:cNvPr>
          <p:cNvSpPr txBox="1"/>
          <p:nvPr/>
        </p:nvSpPr>
        <p:spPr>
          <a:xfrm>
            <a:off x="4787660" y="2458528"/>
            <a:ext cx="6685163" cy="830997"/>
          </a:xfrm>
          <a:prstGeom prst="rect">
            <a:avLst/>
          </a:prstGeom>
          <a:noFill/>
        </p:spPr>
        <p:txBody>
          <a:bodyPr wrap="none" rtlCol="0">
            <a:spAutoFit/>
          </a:bodyPr>
          <a:lstStyle/>
          <a:p>
            <a:r>
              <a:rPr lang="en-US" sz="4800"/>
              <a:t>Command-line arguments</a:t>
            </a:r>
          </a:p>
        </p:txBody>
      </p:sp>
    </p:spTree>
    <p:extLst>
      <p:ext uri="{BB962C8B-B14F-4D97-AF65-F5344CB8AC3E}">
        <p14:creationId xmlns:p14="http://schemas.microsoft.com/office/powerpoint/2010/main" val="218911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D556CCC0-6F04-4437-A5BE-5F544366855B}"/>
              </a:ext>
            </a:extLst>
          </p:cNvPr>
          <p:cNvSpPr>
            <a:spLocks noGrp="1" noChangeArrowheads="1"/>
          </p:cNvSpPr>
          <p:nvPr>
            <p:ph type="title"/>
          </p:nvPr>
        </p:nvSpPr>
        <p:spPr/>
        <p:txBody>
          <a:bodyPr/>
          <a:lstStyle/>
          <a:p>
            <a:pPr eaLnBrk="1" hangingPunct="1">
              <a:defRPr/>
            </a:pPr>
            <a:r>
              <a:rPr lang="en-US"/>
              <a:t>Command line arguments</a:t>
            </a:r>
            <a:endParaRPr lang="fr-FR"/>
          </a:p>
        </p:txBody>
      </p:sp>
      <p:sp>
        <p:nvSpPr>
          <p:cNvPr id="31747" name="Rectangle 3">
            <a:extLst>
              <a:ext uri="{FF2B5EF4-FFF2-40B4-BE49-F238E27FC236}">
                <a16:creationId xmlns:a16="http://schemas.microsoft.com/office/drawing/2014/main" id="{3707B76C-C883-4B27-AF60-2082AE73E422}"/>
              </a:ext>
            </a:extLst>
          </p:cNvPr>
          <p:cNvSpPr>
            <a:spLocks noGrp="1" noChangeArrowheads="1"/>
          </p:cNvSpPr>
          <p:nvPr>
            <p:ph sz="quarter" idx="13"/>
          </p:nvPr>
        </p:nvSpPr>
        <p:spPr>
          <a:xfrm>
            <a:off x="338736" y="1453896"/>
            <a:ext cx="11514528" cy="4514072"/>
          </a:xfrm>
        </p:spPr>
        <p:txBody>
          <a:bodyPr/>
          <a:lstStyle/>
          <a:p>
            <a:pPr eaLnBrk="1" hangingPunct="1"/>
            <a:r>
              <a:rPr lang="en-US" altLang="en-US" sz="2400"/>
              <a:t>Command line arguments are arguments for the </a:t>
            </a:r>
            <a:r>
              <a:rPr lang="en-US" altLang="en-US" sz="2400" b="1">
                <a:latin typeface="Courier New" panose="02070309020205020404" pitchFamily="49" charset="0"/>
                <a:cs typeface="Courier New" panose="02070309020205020404" pitchFamily="49" charset="0"/>
              </a:rPr>
              <a:t>main</a:t>
            </a:r>
            <a:r>
              <a:rPr lang="en-US" altLang="en-US" sz="2400"/>
              <a:t> function</a:t>
            </a:r>
          </a:p>
          <a:p>
            <a:pPr lvl="1" eaLnBrk="1" hangingPunct="1"/>
            <a:r>
              <a:rPr lang="en-US" altLang="en-US" sz="2400"/>
              <a:t>Recall that main is basically a function</a:t>
            </a:r>
          </a:p>
          <a:p>
            <a:pPr lvl="1" eaLnBrk="1" hangingPunct="1"/>
            <a:r>
              <a:rPr lang="en-US" altLang="en-US" sz="2400"/>
              <a:t>It can receive arguments like other functions</a:t>
            </a:r>
          </a:p>
          <a:p>
            <a:pPr lvl="1" eaLnBrk="1" hangingPunct="1"/>
            <a:r>
              <a:rPr lang="en-US" altLang="en-US" sz="2400"/>
              <a:t>The ‘calling function’ in this case is the operating system, or another program</a:t>
            </a:r>
            <a:endParaRPr lang="fr-FR"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01379002-8C4C-4BB5-ABEA-B84C64E5D0CC}"/>
              </a:ext>
            </a:extLst>
          </p:cNvPr>
          <p:cNvSpPr>
            <a:spLocks noGrp="1" noChangeArrowheads="1"/>
          </p:cNvSpPr>
          <p:nvPr>
            <p:ph type="title"/>
          </p:nvPr>
        </p:nvSpPr>
        <p:spPr/>
        <p:txBody>
          <a:bodyPr/>
          <a:lstStyle/>
          <a:p>
            <a:pPr eaLnBrk="1" hangingPunct="1">
              <a:defRPr/>
            </a:pPr>
            <a:r>
              <a:rPr lang="en-US"/>
              <a:t>‘main’ prototype</a:t>
            </a:r>
            <a:endParaRPr lang="fr-FR"/>
          </a:p>
        </p:txBody>
      </p:sp>
      <p:sp>
        <p:nvSpPr>
          <p:cNvPr id="3" name="Content Placeholder 2">
            <a:extLst>
              <a:ext uri="{FF2B5EF4-FFF2-40B4-BE49-F238E27FC236}">
                <a16:creationId xmlns:a16="http://schemas.microsoft.com/office/drawing/2014/main" id="{707C8EF9-B585-3E65-E7D7-DC0EF96CB82F}"/>
              </a:ext>
            </a:extLst>
          </p:cNvPr>
          <p:cNvSpPr>
            <a:spLocks noGrp="1"/>
          </p:cNvSpPr>
          <p:nvPr>
            <p:ph sz="quarter" idx="13"/>
          </p:nvPr>
        </p:nvSpPr>
        <p:spPr/>
        <p:txBody>
          <a:bodyPr/>
          <a:lstStyle/>
          <a:p>
            <a:endParaRPr lang="en-US"/>
          </a:p>
        </p:txBody>
      </p:sp>
      <p:sp>
        <p:nvSpPr>
          <p:cNvPr id="32771" name="Rectangle 4">
            <a:extLst>
              <a:ext uri="{FF2B5EF4-FFF2-40B4-BE49-F238E27FC236}">
                <a16:creationId xmlns:a16="http://schemas.microsoft.com/office/drawing/2014/main" id="{C2BDAB5F-FBC0-4A28-BE26-6B6A0C7164DA}"/>
              </a:ext>
            </a:extLst>
          </p:cNvPr>
          <p:cNvSpPr>
            <a:spLocks noChangeArrowheads="1"/>
          </p:cNvSpPr>
          <p:nvPr/>
        </p:nvSpPr>
        <p:spPr bwMode="auto">
          <a:xfrm>
            <a:off x="1014984" y="2359152"/>
            <a:ext cx="10323576" cy="373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spcBef>
                <a:spcPct val="20000"/>
              </a:spcBef>
            </a:pPr>
            <a:endParaRPr lang="en-US" altLang="en-US" sz="2000" b="1">
              <a:latin typeface="Courier New" panose="02070309020205020404" pitchFamily="49" charset="0"/>
              <a:cs typeface="Courier New" panose="02070309020205020404" pitchFamily="49" charset="0"/>
            </a:endParaRPr>
          </a:p>
          <a:p>
            <a:pPr eaLnBrk="1" hangingPunct="1">
              <a:spcBef>
                <a:spcPct val="20000"/>
              </a:spcBef>
              <a:buFontTx/>
              <a:buChar char="•"/>
            </a:pPr>
            <a:r>
              <a:rPr lang="en-US" altLang="en-US" sz="2000"/>
              <a:t>When we want </a:t>
            </a:r>
            <a:r>
              <a:rPr lang="en-US" altLang="en-US" sz="2000" b="1">
                <a:latin typeface="Courier New" panose="02070309020205020404" pitchFamily="49" charset="0"/>
                <a:cs typeface="Courier New" panose="02070309020205020404" pitchFamily="49" charset="0"/>
              </a:rPr>
              <a:t>main</a:t>
            </a:r>
            <a:r>
              <a:rPr lang="en-US" altLang="en-US" sz="2000"/>
              <a:t> to accept command line arguments, we must define it like this</a:t>
            </a:r>
          </a:p>
          <a:p>
            <a:pPr lvl="1" eaLnBrk="1" hangingPunct="1">
              <a:spcBef>
                <a:spcPct val="20000"/>
              </a:spcBef>
              <a:buFontTx/>
              <a:buChar char="–"/>
            </a:pPr>
            <a:r>
              <a:rPr lang="en-US" altLang="en-US" sz="2000" b="1" err="1">
                <a:solidFill>
                  <a:srgbClr val="3333FF"/>
                </a:solidFill>
                <a:latin typeface="Courier New" panose="02070309020205020404" pitchFamily="49" charset="0"/>
                <a:cs typeface="Courier New" panose="02070309020205020404" pitchFamily="49" charset="0"/>
              </a:rPr>
              <a:t>argc</a:t>
            </a:r>
            <a:r>
              <a:rPr lang="en-US" altLang="en-US" sz="2000"/>
              <a:t> holds the number of arguments that were entered by the caller</a:t>
            </a:r>
          </a:p>
          <a:p>
            <a:pPr lvl="1" eaLnBrk="1" hangingPunct="1">
              <a:spcBef>
                <a:spcPct val="20000"/>
              </a:spcBef>
              <a:buFontTx/>
              <a:buChar char="–"/>
            </a:pPr>
            <a:r>
              <a:rPr lang="en-US" altLang="en-US" sz="2000" b="1" err="1">
                <a:solidFill>
                  <a:srgbClr val="3333FF"/>
                </a:solidFill>
                <a:latin typeface="Courier New" panose="02070309020205020404" pitchFamily="49" charset="0"/>
                <a:cs typeface="Courier New" panose="02070309020205020404" pitchFamily="49" charset="0"/>
              </a:rPr>
              <a:t>argv</a:t>
            </a:r>
            <a:r>
              <a:rPr lang="en-US" altLang="en-US" sz="2000"/>
              <a:t> is an array of pointers to char – an array of strings – holding the text values of the arguments</a:t>
            </a:r>
          </a:p>
          <a:p>
            <a:pPr eaLnBrk="1" hangingPunct="1">
              <a:spcBef>
                <a:spcPct val="20000"/>
              </a:spcBef>
              <a:buFontTx/>
              <a:buChar char="•"/>
            </a:pPr>
            <a:r>
              <a:rPr lang="en-US" altLang="en-US" sz="2000"/>
              <a:t>The first argument is always the program’s name</a:t>
            </a:r>
          </a:p>
        </p:txBody>
      </p:sp>
      <p:sp>
        <p:nvSpPr>
          <p:cNvPr id="32772" name="Rectangle 5">
            <a:extLst>
              <a:ext uri="{FF2B5EF4-FFF2-40B4-BE49-F238E27FC236}">
                <a16:creationId xmlns:a16="http://schemas.microsoft.com/office/drawing/2014/main" id="{D5A2104B-DB63-42F1-BEFE-59C3D25852BA}"/>
              </a:ext>
            </a:extLst>
          </p:cNvPr>
          <p:cNvSpPr>
            <a:spLocks noChangeArrowheads="1"/>
          </p:cNvSpPr>
          <p:nvPr/>
        </p:nvSpPr>
        <p:spPr bwMode="auto">
          <a:xfrm>
            <a:off x="2633472" y="1609328"/>
            <a:ext cx="7086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r>
              <a:rPr lang="en-US" altLang="en-US" sz="2400" b="1">
                <a:solidFill>
                  <a:srgbClr val="0000FF"/>
                </a:solidFill>
                <a:latin typeface="Courier New" panose="02070309020205020404" pitchFamily="49" charset="0"/>
                <a:cs typeface="Courier New" panose="02070309020205020404" pitchFamily="49" charset="0"/>
              </a:rPr>
              <a:t>int</a:t>
            </a:r>
            <a:r>
              <a:rPr lang="en-US" altLang="en-US" sz="2400" b="1">
                <a:latin typeface="Courier New" panose="02070309020205020404" pitchFamily="49" charset="0"/>
                <a:cs typeface="Courier New" panose="02070309020205020404" pitchFamily="49" charset="0"/>
              </a:rPr>
              <a:t> main(</a:t>
            </a:r>
            <a:r>
              <a:rPr lang="en-US" altLang="en-US" sz="2400" b="1">
                <a:solidFill>
                  <a:srgbClr val="0000FF"/>
                </a:solidFill>
                <a:latin typeface="Courier New" panose="02070309020205020404" pitchFamily="49" charset="0"/>
                <a:cs typeface="Courier New" panose="02070309020205020404" pitchFamily="49" charset="0"/>
              </a:rPr>
              <a:t>int</a:t>
            </a:r>
            <a:r>
              <a:rPr lang="en-US" altLang="en-US" sz="2400" b="1">
                <a:latin typeface="Courier New" panose="02070309020205020404" pitchFamily="49" charset="0"/>
                <a:cs typeface="Courier New" panose="02070309020205020404" pitchFamily="49" charset="0"/>
              </a:rPr>
              <a:t> argc, </a:t>
            </a:r>
            <a:r>
              <a:rPr lang="en-US" altLang="en-US" sz="2400" b="1">
                <a:solidFill>
                  <a:srgbClr val="0000FF"/>
                </a:solidFill>
                <a:latin typeface="Courier New" panose="02070309020205020404" pitchFamily="49" charset="0"/>
                <a:cs typeface="Courier New" panose="02070309020205020404" pitchFamily="49" charset="0"/>
              </a:rPr>
              <a:t>char</a:t>
            </a:r>
            <a:r>
              <a:rPr lang="en-US" altLang="en-US" sz="2400" b="1">
                <a:latin typeface="Courier New" panose="02070309020205020404" pitchFamily="49" charset="0"/>
                <a:cs typeface="Courier New" panose="02070309020205020404" pitchFamily="49" charset="0"/>
              </a:rPr>
              <a:t>* argv[])</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7F93955-0E97-4804-91A9-895CE404C33A}"/>
              </a:ext>
            </a:extLst>
          </p:cNvPr>
          <p:cNvSpPr>
            <a:spLocks noGrp="1" noChangeArrowheads="1"/>
          </p:cNvSpPr>
          <p:nvPr>
            <p:ph type="title"/>
          </p:nvPr>
        </p:nvSpPr>
        <p:spPr/>
        <p:txBody>
          <a:bodyPr/>
          <a:lstStyle/>
          <a:p>
            <a:pPr eaLnBrk="1" hangingPunct="1">
              <a:defRPr/>
            </a:pPr>
            <a:r>
              <a:rPr lang="en-US"/>
              <a:t>‘main’ prototype</a:t>
            </a:r>
            <a:endParaRPr lang="fr-FR"/>
          </a:p>
        </p:txBody>
      </p:sp>
      <p:sp>
        <p:nvSpPr>
          <p:cNvPr id="3" name="Content Placeholder 2">
            <a:extLst>
              <a:ext uri="{FF2B5EF4-FFF2-40B4-BE49-F238E27FC236}">
                <a16:creationId xmlns:a16="http://schemas.microsoft.com/office/drawing/2014/main" id="{3273A0D4-FD8C-CBDF-4E39-ED2354C7CA07}"/>
              </a:ext>
            </a:extLst>
          </p:cNvPr>
          <p:cNvSpPr>
            <a:spLocks noGrp="1"/>
          </p:cNvSpPr>
          <p:nvPr>
            <p:ph sz="quarter" idx="13"/>
          </p:nvPr>
        </p:nvSpPr>
        <p:spPr/>
        <p:txBody>
          <a:bodyPr/>
          <a:lstStyle/>
          <a:p>
            <a:endParaRPr lang="en-US"/>
          </a:p>
        </p:txBody>
      </p:sp>
      <p:sp>
        <p:nvSpPr>
          <p:cNvPr id="33795" name="Rectangle 21">
            <a:extLst>
              <a:ext uri="{FF2B5EF4-FFF2-40B4-BE49-F238E27FC236}">
                <a16:creationId xmlns:a16="http://schemas.microsoft.com/office/drawing/2014/main" id="{CC1C415C-03F7-4075-90FB-6DDA8E968AA6}"/>
              </a:ext>
            </a:extLst>
          </p:cNvPr>
          <p:cNvSpPr>
            <a:spLocks noChangeArrowheads="1"/>
          </p:cNvSpPr>
          <p:nvPr/>
        </p:nvSpPr>
        <p:spPr bwMode="auto">
          <a:xfrm>
            <a:off x="2743200" y="1676400"/>
            <a:ext cx="7086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r>
              <a:rPr lang="en-US" altLang="en-US" sz="2400" b="1">
                <a:solidFill>
                  <a:srgbClr val="0000FF"/>
                </a:solidFill>
                <a:latin typeface="Courier New" panose="02070309020205020404" pitchFamily="49" charset="0"/>
                <a:cs typeface="Courier New" panose="02070309020205020404" pitchFamily="49" charset="0"/>
              </a:rPr>
              <a:t>int</a:t>
            </a:r>
            <a:r>
              <a:rPr lang="en-US" altLang="en-US" sz="2400" b="1">
                <a:latin typeface="Courier New" panose="02070309020205020404" pitchFamily="49" charset="0"/>
                <a:cs typeface="Courier New" panose="02070309020205020404" pitchFamily="49" charset="0"/>
              </a:rPr>
              <a:t> main(</a:t>
            </a:r>
            <a:r>
              <a:rPr lang="en-US" altLang="en-US" sz="2400" b="1">
                <a:solidFill>
                  <a:srgbClr val="0000FF"/>
                </a:solidFill>
                <a:latin typeface="Courier New" panose="02070309020205020404" pitchFamily="49" charset="0"/>
                <a:cs typeface="Courier New" panose="02070309020205020404" pitchFamily="49" charset="0"/>
              </a:rPr>
              <a:t>int</a:t>
            </a:r>
            <a:r>
              <a:rPr lang="en-US" altLang="en-US" sz="2400" b="1">
                <a:latin typeface="Courier New" panose="02070309020205020404" pitchFamily="49" charset="0"/>
                <a:cs typeface="Courier New" panose="02070309020205020404" pitchFamily="49" charset="0"/>
              </a:rPr>
              <a:t> argc, </a:t>
            </a:r>
            <a:r>
              <a:rPr lang="en-US" altLang="en-US" sz="2400" b="1">
                <a:solidFill>
                  <a:srgbClr val="0000FF"/>
                </a:solidFill>
                <a:latin typeface="Courier New" panose="02070309020205020404" pitchFamily="49" charset="0"/>
                <a:cs typeface="Courier New" panose="02070309020205020404" pitchFamily="49" charset="0"/>
              </a:rPr>
              <a:t>char</a:t>
            </a:r>
            <a:r>
              <a:rPr lang="en-US" altLang="en-US" sz="2400" b="1">
                <a:latin typeface="Courier New" panose="02070309020205020404" pitchFamily="49" charset="0"/>
                <a:cs typeface="Courier New" panose="02070309020205020404" pitchFamily="49" charset="0"/>
              </a:rPr>
              <a:t>* argv[])</a:t>
            </a:r>
          </a:p>
        </p:txBody>
      </p:sp>
      <p:sp>
        <p:nvSpPr>
          <p:cNvPr id="33796" name="Text Box 22">
            <a:extLst>
              <a:ext uri="{FF2B5EF4-FFF2-40B4-BE49-F238E27FC236}">
                <a16:creationId xmlns:a16="http://schemas.microsoft.com/office/drawing/2014/main" id="{CEF2B8BA-15D8-4FB7-8DA6-1C798F8976AD}"/>
              </a:ext>
            </a:extLst>
          </p:cNvPr>
          <p:cNvSpPr txBox="1">
            <a:spLocks noChangeArrowheads="1"/>
          </p:cNvSpPr>
          <p:nvPr/>
        </p:nvSpPr>
        <p:spPr bwMode="auto">
          <a:xfrm>
            <a:off x="3124200" y="2667000"/>
            <a:ext cx="164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b="1">
                <a:latin typeface="Courier New" panose="02070309020205020404" pitchFamily="49" charset="0"/>
                <a:cs typeface="Courier New" panose="02070309020205020404" pitchFamily="49" charset="0"/>
              </a:rPr>
              <a:t>argc : 3</a:t>
            </a:r>
          </a:p>
        </p:txBody>
      </p:sp>
      <p:sp>
        <p:nvSpPr>
          <p:cNvPr id="33797" name="Text Box 23">
            <a:extLst>
              <a:ext uri="{FF2B5EF4-FFF2-40B4-BE49-F238E27FC236}">
                <a16:creationId xmlns:a16="http://schemas.microsoft.com/office/drawing/2014/main" id="{95B66581-87AE-4FFB-B27F-41AB2DA59E95}"/>
              </a:ext>
            </a:extLst>
          </p:cNvPr>
          <p:cNvSpPr txBox="1">
            <a:spLocks noChangeArrowheads="1"/>
          </p:cNvSpPr>
          <p:nvPr/>
        </p:nvSpPr>
        <p:spPr bwMode="auto">
          <a:xfrm>
            <a:off x="3124201" y="3581400"/>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2400" b="1">
                <a:latin typeface="Courier New" panose="02070309020205020404" pitchFamily="49" charset="0"/>
                <a:cs typeface="Courier New" panose="02070309020205020404" pitchFamily="49" charset="0"/>
              </a:rPr>
              <a:t>argv :</a:t>
            </a:r>
          </a:p>
        </p:txBody>
      </p:sp>
      <p:sp>
        <p:nvSpPr>
          <p:cNvPr id="33798" name="Line 24">
            <a:extLst>
              <a:ext uri="{FF2B5EF4-FFF2-40B4-BE49-F238E27FC236}">
                <a16:creationId xmlns:a16="http://schemas.microsoft.com/office/drawing/2014/main" id="{791E4383-002A-4CF4-9F60-72F06CEE3D62}"/>
              </a:ext>
            </a:extLst>
          </p:cNvPr>
          <p:cNvSpPr>
            <a:spLocks noChangeShapeType="1"/>
          </p:cNvSpPr>
          <p:nvPr/>
        </p:nvSpPr>
        <p:spPr bwMode="auto">
          <a:xfrm>
            <a:off x="5792788" y="3789364"/>
            <a:ext cx="0" cy="536575"/>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3799" name="Group 25">
            <a:extLst>
              <a:ext uri="{FF2B5EF4-FFF2-40B4-BE49-F238E27FC236}">
                <a16:creationId xmlns:a16="http://schemas.microsoft.com/office/drawing/2014/main" id="{9A1B9E49-8666-499D-9072-748026A3105C}"/>
              </a:ext>
            </a:extLst>
          </p:cNvPr>
          <p:cNvGrpSpPr>
            <a:grpSpLocks/>
          </p:cNvGrpSpPr>
          <p:nvPr/>
        </p:nvGrpSpPr>
        <p:grpSpPr bwMode="auto">
          <a:xfrm>
            <a:off x="5367338" y="3505200"/>
            <a:ext cx="2495550" cy="609600"/>
            <a:chOff x="2421" y="2208"/>
            <a:chExt cx="1572" cy="384"/>
          </a:xfrm>
        </p:grpSpPr>
        <p:sp>
          <p:nvSpPr>
            <p:cNvPr id="33808" name="Rectangle 26">
              <a:extLst>
                <a:ext uri="{FF2B5EF4-FFF2-40B4-BE49-F238E27FC236}">
                  <a16:creationId xmlns:a16="http://schemas.microsoft.com/office/drawing/2014/main" id="{A71D2875-1E23-4566-B3D5-0CF73888D2FB}"/>
                </a:ext>
              </a:extLst>
            </p:cNvPr>
            <p:cNvSpPr>
              <a:spLocks noChangeArrowheads="1"/>
            </p:cNvSpPr>
            <p:nvPr/>
          </p:nvSpPr>
          <p:spPr bwMode="auto">
            <a:xfrm>
              <a:off x="2421" y="2208"/>
              <a:ext cx="52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3809" name="Rectangle 27">
              <a:extLst>
                <a:ext uri="{FF2B5EF4-FFF2-40B4-BE49-F238E27FC236}">
                  <a16:creationId xmlns:a16="http://schemas.microsoft.com/office/drawing/2014/main" id="{5F497EF3-CDB4-4061-BAC4-402CC2808FD1}"/>
                </a:ext>
              </a:extLst>
            </p:cNvPr>
            <p:cNvSpPr>
              <a:spLocks noChangeArrowheads="1"/>
            </p:cNvSpPr>
            <p:nvPr/>
          </p:nvSpPr>
          <p:spPr bwMode="auto">
            <a:xfrm>
              <a:off x="2949" y="2208"/>
              <a:ext cx="52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3810" name="Rectangle 28">
              <a:extLst>
                <a:ext uri="{FF2B5EF4-FFF2-40B4-BE49-F238E27FC236}">
                  <a16:creationId xmlns:a16="http://schemas.microsoft.com/office/drawing/2014/main" id="{ED6EA935-959E-431A-8E15-376D17E8C1B9}"/>
                </a:ext>
              </a:extLst>
            </p:cNvPr>
            <p:cNvSpPr>
              <a:spLocks noChangeArrowheads="1"/>
            </p:cNvSpPr>
            <p:nvPr/>
          </p:nvSpPr>
          <p:spPr bwMode="auto">
            <a:xfrm>
              <a:off x="3468" y="2208"/>
              <a:ext cx="525"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sp>
        <p:nvSpPr>
          <p:cNvPr id="33800" name="Rectangle 29">
            <a:extLst>
              <a:ext uri="{FF2B5EF4-FFF2-40B4-BE49-F238E27FC236}">
                <a16:creationId xmlns:a16="http://schemas.microsoft.com/office/drawing/2014/main" id="{3F911C5D-4E1D-4A5D-8101-459079240380}"/>
              </a:ext>
            </a:extLst>
          </p:cNvPr>
          <p:cNvSpPr>
            <a:spLocks noChangeArrowheads="1"/>
          </p:cNvSpPr>
          <p:nvPr/>
        </p:nvSpPr>
        <p:spPr bwMode="auto">
          <a:xfrm>
            <a:off x="5476875" y="4403726"/>
            <a:ext cx="611188" cy="2003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3801" name="Rectangle 30">
            <a:extLst>
              <a:ext uri="{FF2B5EF4-FFF2-40B4-BE49-F238E27FC236}">
                <a16:creationId xmlns:a16="http://schemas.microsoft.com/office/drawing/2014/main" id="{4EE14B44-8196-422E-98B3-874A5703CD8E}"/>
              </a:ext>
            </a:extLst>
          </p:cNvPr>
          <p:cNvSpPr>
            <a:spLocks noChangeArrowheads="1"/>
          </p:cNvSpPr>
          <p:nvPr/>
        </p:nvSpPr>
        <p:spPr bwMode="auto">
          <a:xfrm>
            <a:off x="6307139" y="4403725"/>
            <a:ext cx="611187"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33802" name="Rectangle 31">
            <a:extLst>
              <a:ext uri="{FF2B5EF4-FFF2-40B4-BE49-F238E27FC236}">
                <a16:creationId xmlns:a16="http://schemas.microsoft.com/office/drawing/2014/main" id="{BF4A47FC-8A84-4D79-A599-84145B35F6E3}"/>
              </a:ext>
            </a:extLst>
          </p:cNvPr>
          <p:cNvSpPr>
            <a:spLocks noChangeArrowheads="1"/>
          </p:cNvSpPr>
          <p:nvPr/>
        </p:nvSpPr>
        <p:spPr bwMode="auto">
          <a:xfrm>
            <a:off x="7138989" y="4403726"/>
            <a:ext cx="611187" cy="10017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endParaRPr lang="en-US" altLang="en-US" sz="2000">
              <a:latin typeface="Arial" panose="020B0604020202020204" pitchFamily="34" charset="0"/>
              <a:cs typeface="Arial" panose="020B0604020202020204" pitchFamily="34" charset="0"/>
            </a:endParaRPr>
          </a:p>
        </p:txBody>
      </p:sp>
      <p:sp>
        <p:nvSpPr>
          <p:cNvPr id="33803" name="Text Box 32">
            <a:extLst>
              <a:ext uri="{FF2B5EF4-FFF2-40B4-BE49-F238E27FC236}">
                <a16:creationId xmlns:a16="http://schemas.microsoft.com/office/drawing/2014/main" id="{CA29D321-E0AE-4CBE-8E34-27F14B91ACF5}"/>
              </a:ext>
            </a:extLst>
          </p:cNvPr>
          <p:cNvSpPr txBox="1">
            <a:spLocks noChangeArrowheads="1"/>
          </p:cNvSpPr>
          <p:nvPr/>
        </p:nvSpPr>
        <p:spPr bwMode="auto">
          <a:xfrm>
            <a:off x="7221538" y="4462464"/>
            <a:ext cx="4492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r>
              <a:rPr lang="en-US" altLang="en-US" sz="1400" b="1">
                <a:latin typeface="Arial" panose="020B0604020202020204" pitchFamily="34" charset="0"/>
                <a:cs typeface="Arial" panose="020B0604020202020204" pitchFamily="34" charset="0"/>
              </a:rPr>
              <a:t>1</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7</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8</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\0</a:t>
            </a:r>
          </a:p>
        </p:txBody>
      </p:sp>
      <p:sp>
        <p:nvSpPr>
          <p:cNvPr id="33804" name="Text Box 33">
            <a:extLst>
              <a:ext uri="{FF2B5EF4-FFF2-40B4-BE49-F238E27FC236}">
                <a16:creationId xmlns:a16="http://schemas.microsoft.com/office/drawing/2014/main" id="{C8E22C73-641A-49D3-89BF-BEDD78B91631}"/>
              </a:ext>
            </a:extLst>
          </p:cNvPr>
          <p:cNvSpPr txBox="1">
            <a:spLocks noChangeArrowheads="1"/>
          </p:cNvSpPr>
          <p:nvPr/>
        </p:nvSpPr>
        <p:spPr bwMode="auto">
          <a:xfrm>
            <a:off x="5546726" y="4410076"/>
            <a:ext cx="4492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r>
              <a:rPr lang="en-US" altLang="en-US" sz="1400" b="1">
                <a:latin typeface="Arial" panose="020B0604020202020204" pitchFamily="34" charset="0"/>
                <a:cs typeface="Arial" panose="020B0604020202020204" pitchFamily="34" charset="0"/>
              </a:rPr>
              <a:t>p</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r</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o</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g</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a</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m</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e</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\0</a:t>
            </a:r>
          </a:p>
        </p:txBody>
      </p:sp>
      <p:sp>
        <p:nvSpPr>
          <p:cNvPr id="33805" name="Text Box 34">
            <a:extLst>
              <a:ext uri="{FF2B5EF4-FFF2-40B4-BE49-F238E27FC236}">
                <a16:creationId xmlns:a16="http://schemas.microsoft.com/office/drawing/2014/main" id="{A14CEE0C-8D02-46B5-B91A-0A0D74C68B85}"/>
              </a:ext>
            </a:extLst>
          </p:cNvPr>
          <p:cNvSpPr txBox="1">
            <a:spLocks noChangeArrowheads="1"/>
          </p:cNvSpPr>
          <p:nvPr/>
        </p:nvSpPr>
        <p:spPr bwMode="auto">
          <a:xfrm>
            <a:off x="6380163" y="4432301"/>
            <a:ext cx="44926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rtl="1" eaLnBrk="1" hangingPunct="1"/>
            <a:r>
              <a:rPr lang="en-US" altLang="en-US" sz="1400" b="1">
                <a:latin typeface="Arial" panose="020B0604020202020204" pitchFamily="34" charset="0"/>
                <a:cs typeface="Arial" panose="020B0604020202020204" pitchFamily="34" charset="0"/>
              </a:rPr>
              <a:t>t</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e</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x</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t</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\0</a:t>
            </a:r>
          </a:p>
        </p:txBody>
      </p:sp>
      <p:sp>
        <p:nvSpPr>
          <p:cNvPr id="33806" name="Line 35">
            <a:extLst>
              <a:ext uri="{FF2B5EF4-FFF2-40B4-BE49-F238E27FC236}">
                <a16:creationId xmlns:a16="http://schemas.microsoft.com/office/drawing/2014/main" id="{5EC1C60C-1091-4710-A28A-85313EBA4E15}"/>
              </a:ext>
            </a:extLst>
          </p:cNvPr>
          <p:cNvSpPr>
            <a:spLocks noChangeShapeType="1"/>
          </p:cNvSpPr>
          <p:nvPr/>
        </p:nvSpPr>
        <p:spPr bwMode="auto">
          <a:xfrm>
            <a:off x="6616700" y="3789364"/>
            <a:ext cx="0" cy="536575"/>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7" name="Line 36">
            <a:extLst>
              <a:ext uri="{FF2B5EF4-FFF2-40B4-BE49-F238E27FC236}">
                <a16:creationId xmlns:a16="http://schemas.microsoft.com/office/drawing/2014/main" id="{30E132B6-1BBC-4659-A0D3-0CA526944775}"/>
              </a:ext>
            </a:extLst>
          </p:cNvPr>
          <p:cNvSpPr>
            <a:spLocks noChangeShapeType="1"/>
          </p:cNvSpPr>
          <p:nvPr/>
        </p:nvSpPr>
        <p:spPr bwMode="auto">
          <a:xfrm>
            <a:off x="7454900" y="3789364"/>
            <a:ext cx="0" cy="536575"/>
          </a:xfrm>
          <a:prstGeom prst="line">
            <a:avLst/>
          </a:prstGeom>
          <a:noFill/>
          <a:ln w="38100">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8CCAB4CF-47A5-4459-8638-54F6971C818B}"/>
              </a:ext>
            </a:extLst>
          </p:cNvPr>
          <p:cNvSpPr>
            <a:spLocks noGrp="1" noChangeArrowheads="1"/>
          </p:cNvSpPr>
          <p:nvPr>
            <p:ph type="title"/>
          </p:nvPr>
        </p:nvSpPr>
        <p:spPr/>
        <p:txBody>
          <a:bodyPr/>
          <a:lstStyle/>
          <a:p>
            <a:pPr eaLnBrk="1" hangingPunct="1">
              <a:defRPr/>
            </a:pPr>
            <a:r>
              <a:rPr lang="en-US" altLang="en-US"/>
              <a:t>Example</a:t>
            </a:r>
            <a:endParaRPr lang="fr-FR"/>
          </a:p>
        </p:txBody>
      </p:sp>
      <p:sp>
        <p:nvSpPr>
          <p:cNvPr id="34819" name="Rectangle 3">
            <a:extLst>
              <a:ext uri="{FF2B5EF4-FFF2-40B4-BE49-F238E27FC236}">
                <a16:creationId xmlns:a16="http://schemas.microsoft.com/office/drawing/2014/main" id="{285E344A-2424-4A16-BD10-C9ABFD1EEF71}"/>
              </a:ext>
            </a:extLst>
          </p:cNvPr>
          <p:cNvSpPr>
            <a:spLocks noGrp="1" noChangeArrowheads="1"/>
          </p:cNvSpPr>
          <p:nvPr>
            <p:ph sz="quarter" idx="13"/>
          </p:nvPr>
        </p:nvSpPr>
        <p:spPr/>
        <p:txBody>
          <a:bodyPr/>
          <a:lstStyle/>
          <a:p>
            <a:pPr eaLnBrk="1" hangingPunct="1"/>
            <a:r>
              <a:rPr lang="en-US" altLang="en-US"/>
              <a:t>Example 1. Write a program that accepts two numbers as command line arguments, representing a rectangle’s height and width (as floating-point numbers). </a:t>
            </a:r>
          </a:p>
          <a:p>
            <a:pPr eaLnBrk="1" hangingPunct="1"/>
            <a:r>
              <a:rPr lang="en-US" altLang="en-US"/>
              <a:t>The program should display the rectangle’s area and perimeter</a:t>
            </a:r>
          </a:p>
          <a:p>
            <a:pPr eaLnBrk="1" hangingPunct="1"/>
            <a:endParaRPr lang="fr-FR" altLang="en-US"/>
          </a:p>
        </p:txBody>
      </p:sp>
      <p:sp>
        <p:nvSpPr>
          <p:cNvPr id="2" name="TextBox 1">
            <a:extLst>
              <a:ext uri="{FF2B5EF4-FFF2-40B4-BE49-F238E27FC236}">
                <a16:creationId xmlns:a16="http://schemas.microsoft.com/office/drawing/2014/main" id="{721FF672-0F27-4C84-AD60-30D432E63E13}"/>
              </a:ext>
            </a:extLst>
          </p:cNvPr>
          <p:cNvSpPr txBox="1"/>
          <p:nvPr/>
        </p:nvSpPr>
        <p:spPr>
          <a:xfrm>
            <a:off x="2262847" y="2169410"/>
            <a:ext cx="9590417" cy="4031873"/>
          </a:xfrm>
          <a:prstGeom prst="rect">
            <a:avLst/>
          </a:prstGeom>
          <a:solidFill>
            <a:schemeClr val="accent1">
              <a:lumMod val="20000"/>
              <a:lumOff val="80000"/>
            </a:schemeClr>
          </a:solidFill>
          <a:ln>
            <a:solidFill>
              <a:schemeClr val="accent1"/>
            </a:solidFill>
          </a:ln>
        </p:spPr>
        <p:txBody>
          <a:bodyPr wrap="square">
            <a:spAutoFit/>
          </a:bodyPr>
          <a:lstStyle/>
          <a:p>
            <a:r>
              <a:rPr lang="en-US" sz="1600">
                <a:solidFill>
                  <a:srgbClr val="808080"/>
                </a:solidFill>
                <a:latin typeface="Cascadia Mono" panose="020B0609020000020004" pitchFamily="49" charset="0"/>
              </a:rPr>
              <a:t>#include</a:t>
            </a:r>
            <a:r>
              <a:rPr lang="en-US" sz="1600">
                <a:solidFill>
                  <a:srgbClr val="000000"/>
                </a:solidFill>
                <a:latin typeface="Cascadia Mono" panose="020B0609020000020004" pitchFamily="49" charset="0"/>
              </a:rPr>
              <a:t> </a:t>
            </a:r>
            <a:r>
              <a:rPr lang="en-US" sz="1600">
                <a:solidFill>
                  <a:srgbClr val="A31515"/>
                </a:solidFill>
                <a:latin typeface="Cascadia Mono" panose="020B0609020000020004" pitchFamily="49" charset="0"/>
              </a:rPr>
              <a:t>&lt;</a:t>
            </a:r>
            <a:r>
              <a:rPr lang="en-US" sz="1600" err="1">
                <a:solidFill>
                  <a:srgbClr val="A31515"/>
                </a:solidFill>
                <a:latin typeface="Cascadia Mono" panose="020B0609020000020004" pitchFamily="49" charset="0"/>
              </a:rPr>
              <a:t>stdio.h</a:t>
            </a:r>
            <a:r>
              <a:rPr lang="en-US" sz="1600">
                <a:solidFill>
                  <a:srgbClr val="A31515"/>
                </a:solidFill>
                <a:latin typeface="Cascadia Mono" panose="020B0609020000020004" pitchFamily="49" charset="0"/>
              </a:rPr>
              <a:t>&gt;</a:t>
            </a:r>
            <a:endParaRPr lang="en-US" sz="1600">
              <a:solidFill>
                <a:srgbClr val="000000"/>
              </a:solidFill>
              <a:latin typeface="Cascadia Mono" panose="020B0609020000020004" pitchFamily="49" charset="0"/>
            </a:endParaRPr>
          </a:p>
          <a:p>
            <a:r>
              <a:rPr lang="en-US" sz="1600">
                <a:solidFill>
                  <a:srgbClr val="808080"/>
                </a:solidFill>
                <a:latin typeface="Cascadia Mono" panose="020B0609020000020004" pitchFamily="49" charset="0"/>
              </a:rPr>
              <a:t>#include</a:t>
            </a:r>
            <a:r>
              <a:rPr lang="en-US" sz="1600">
                <a:solidFill>
                  <a:srgbClr val="000000"/>
                </a:solidFill>
                <a:latin typeface="Cascadia Mono" panose="020B0609020000020004" pitchFamily="49" charset="0"/>
              </a:rPr>
              <a:t> </a:t>
            </a:r>
            <a:r>
              <a:rPr lang="en-US" sz="1600">
                <a:solidFill>
                  <a:srgbClr val="A31515"/>
                </a:solidFill>
                <a:latin typeface="Cascadia Mono" panose="020B0609020000020004" pitchFamily="49" charset="0"/>
              </a:rPr>
              <a:t>&lt;</a:t>
            </a:r>
            <a:r>
              <a:rPr lang="en-US" sz="1600" err="1">
                <a:solidFill>
                  <a:srgbClr val="A31515"/>
                </a:solidFill>
                <a:latin typeface="Cascadia Mono" panose="020B0609020000020004" pitchFamily="49" charset="0"/>
              </a:rPr>
              <a:t>stdlib.h</a:t>
            </a:r>
            <a:r>
              <a:rPr lang="en-US" sz="1600">
                <a:solidFill>
                  <a:srgbClr val="A31515"/>
                </a:solidFill>
                <a:latin typeface="Cascadia Mono" panose="020B0609020000020004" pitchFamily="49" charset="0"/>
              </a:rPr>
              <a:t>&gt;</a:t>
            </a:r>
            <a:endParaRPr lang="en-US" sz="1600">
              <a:solidFill>
                <a:srgbClr val="000000"/>
              </a:solidFill>
              <a:latin typeface="Cascadia Mono" panose="020B0609020000020004" pitchFamily="49" charset="0"/>
            </a:endParaRPr>
          </a:p>
          <a:p>
            <a:r>
              <a:rPr lang="en-US" sz="1600">
                <a:solidFill>
                  <a:srgbClr val="0000FF"/>
                </a:solidFill>
                <a:latin typeface="Cascadia Mono" panose="020B0609020000020004" pitchFamily="49" charset="0"/>
              </a:rPr>
              <a:t>int</a:t>
            </a:r>
            <a:r>
              <a:rPr lang="en-US" sz="1600">
                <a:solidFill>
                  <a:srgbClr val="000000"/>
                </a:solidFill>
                <a:latin typeface="Cascadia Mono" panose="020B0609020000020004" pitchFamily="49" charset="0"/>
              </a:rPr>
              <a:t> main(</a:t>
            </a:r>
            <a:r>
              <a:rPr lang="en-US" sz="1600">
                <a:solidFill>
                  <a:srgbClr val="0000FF"/>
                </a:solidFill>
                <a:latin typeface="Cascadia Mono" panose="020B0609020000020004" pitchFamily="49" charset="0"/>
              </a:rPr>
              <a:t>int</a:t>
            </a:r>
            <a:r>
              <a:rPr lang="en-US" sz="1600">
                <a:solidFill>
                  <a:srgbClr val="000000"/>
                </a:solidFill>
                <a:latin typeface="Cascadia Mono" panose="020B0609020000020004" pitchFamily="49" charset="0"/>
              </a:rPr>
              <a:t> </a:t>
            </a:r>
            <a:r>
              <a:rPr lang="en-US" sz="1600" err="1">
                <a:solidFill>
                  <a:srgbClr val="808080"/>
                </a:solidFill>
                <a:latin typeface="Cascadia Mono" panose="020B0609020000020004" pitchFamily="49" charset="0"/>
              </a:rPr>
              <a:t>argc</a:t>
            </a:r>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char</a:t>
            </a:r>
            <a:r>
              <a:rPr lang="en-US" sz="1600">
                <a:solidFill>
                  <a:srgbClr val="000000"/>
                </a:solidFill>
                <a:latin typeface="Cascadia Mono" panose="020B0609020000020004" pitchFamily="49" charset="0"/>
              </a:rPr>
              <a:t>* </a:t>
            </a:r>
            <a:r>
              <a:rPr lang="en-US" sz="1600" err="1">
                <a:solidFill>
                  <a:srgbClr val="808080"/>
                </a:solidFill>
                <a:latin typeface="Cascadia Mono" panose="020B0609020000020004" pitchFamily="49" charset="0"/>
              </a:rPr>
              <a:t>argv</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double</a:t>
            </a:r>
            <a:r>
              <a:rPr lang="en-US" sz="1600">
                <a:solidFill>
                  <a:srgbClr val="000000"/>
                </a:solidFill>
                <a:latin typeface="Cascadia Mono" panose="020B0609020000020004" pitchFamily="49" charset="0"/>
              </a:rPr>
              <a:t> width, height;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if</a:t>
            </a:r>
            <a:r>
              <a:rPr lang="en-US" sz="1600">
                <a:solidFill>
                  <a:srgbClr val="000000"/>
                </a:solidFill>
                <a:latin typeface="Cascadia Mono" panose="020B0609020000020004" pitchFamily="49" charset="0"/>
              </a:rPr>
              <a:t> (</a:t>
            </a:r>
            <a:r>
              <a:rPr lang="en-US" sz="1600" err="1">
                <a:solidFill>
                  <a:srgbClr val="808080"/>
                </a:solidFill>
                <a:latin typeface="Cascadia Mono" panose="020B0609020000020004" pitchFamily="49" charset="0"/>
              </a:rPr>
              <a:t>argc</a:t>
            </a:r>
            <a:r>
              <a:rPr lang="en-US" sz="1600">
                <a:solidFill>
                  <a:srgbClr val="000000"/>
                </a:solidFill>
                <a:latin typeface="Cascadia Mono" panose="020B0609020000020004" pitchFamily="49" charset="0"/>
              </a:rPr>
              <a:t> != 3){</a:t>
            </a: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"Wrong number of arguments!\n"</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"CORRECT SYNTAX : RECT &lt;WIDTH&gt; &lt;HEIGHT&gt;\n"</a:t>
            </a:r>
            <a:r>
              <a:rPr lang="en-US" sz="1600">
                <a:solidFill>
                  <a:srgbClr val="000000"/>
                </a:solidFill>
                <a:latin typeface="Cascadia Mono" panose="020B0609020000020004" pitchFamily="49" charset="0"/>
              </a:rPr>
              <a: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return</a:t>
            </a:r>
            <a:r>
              <a:rPr lang="en-US" sz="1600">
                <a:solidFill>
                  <a:srgbClr val="000000"/>
                </a:solidFill>
                <a:latin typeface="Cascadia Mono" panose="020B0609020000020004" pitchFamily="49" charset="0"/>
              </a:rPr>
              <a:t> 1;</a:t>
            </a:r>
          </a:p>
          <a:p>
            <a:r>
              <a:rPr lang="en-US" sz="1600">
                <a:solidFill>
                  <a:srgbClr val="000000"/>
                </a:solidFill>
                <a:latin typeface="Cascadia Mono" panose="020B0609020000020004" pitchFamily="49" charset="0"/>
              </a:rPr>
              <a:t>    }</a:t>
            </a:r>
          </a:p>
          <a:p>
            <a:r>
              <a:rPr lang="en-US" sz="1600">
                <a:solidFill>
                  <a:srgbClr val="000000"/>
                </a:solidFill>
                <a:latin typeface="Cascadia Mono" panose="020B0609020000020004" pitchFamily="49" charset="0"/>
              </a:rPr>
              <a:t>    width = </a:t>
            </a:r>
            <a:r>
              <a:rPr lang="en-US" sz="1600" err="1">
                <a:solidFill>
                  <a:srgbClr val="000000"/>
                </a:solidFill>
                <a:latin typeface="Cascadia Mono" panose="020B0609020000020004" pitchFamily="49" charset="0"/>
              </a:rPr>
              <a:t>atof</a:t>
            </a:r>
            <a:r>
              <a:rPr lang="en-US" sz="1600">
                <a:solidFill>
                  <a:srgbClr val="000000"/>
                </a:solidFill>
                <a:latin typeface="Cascadia Mono" panose="020B0609020000020004" pitchFamily="49" charset="0"/>
              </a:rPr>
              <a:t>(</a:t>
            </a:r>
            <a:r>
              <a:rPr lang="en-US" sz="1600" err="1">
                <a:solidFill>
                  <a:srgbClr val="808080"/>
                </a:solidFill>
                <a:latin typeface="Cascadia Mono" panose="020B0609020000020004" pitchFamily="49" charset="0"/>
              </a:rPr>
              <a:t>argv</a:t>
            </a:r>
            <a:r>
              <a:rPr lang="en-US" sz="1600">
                <a:solidFill>
                  <a:srgbClr val="000000"/>
                </a:solidFill>
                <a:latin typeface="Cascadia Mono" panose="020B0609020000020004" pitchFamily="49" charset="0"/>
              </a:rPr>
              <a:t>[1]);</a:t>
            </a:r>
          </a:p>
          <a:p>
            <a:r>
              <a:rPr lang="en-US" sz="1600">
                <a:solidFill>
                  <a:srgbClr val="000000"/>
                </a:solidFill>
                <a:latin typeface="Cascadia Mono" panose="020B0609020000020004" pitchFamily="49" charset="0"/>
              </a:rPr>
              <a:t>    height = </a:t>
            </a:r>
            <a:r>
              <a:rPr lang="en-US" sz="1600" err="1">
                <a:solidFill>
                  <a:srgbClr val="000000"/>
                </a:solidFill>
                <a:latin typeface="Cascadia Mono" panose="020B0609020000020004" pitchFamily="49" charset="0"/>
              </a:rPr>
              <a:t>atof</a:t>
            </a:r>
            <a:r>
              <a:rPr lang="en-US" sz="1600">
                <a:solidFill>
                  <a:srgbClr val="000000"/>
                </a:solidFill>
                <a:latin typeface="Cascadia Mono" panose="020B0609020000020004" pitchFamily="49" charset="0"/>
              </a:rPr>
              <a:t>(</a:t>
            </a:r>
            <a:r>
              <a:rPr lang="en-US" sz="1600" err="1">
                <a:solidFill>
                  <a:srgbClr val="808080"/>
                </a:solidFill>
                <a:latin typeface="Cascadia Mono" panose="020B0609020000020004" pitchFamily="49" charset="0"/>
              </a:rPr>
              <a:t>argv</a:t>
            </a:r>
            <a:r>
              <a:rPr lang="en-US" sz="1600">
                <a:solidFill>
                  <a:srgbClr val="000000"/>
                </a:solidFill>
                <a:latin typeface="Cascadia Mono" panose="020B0609020000020004" pitchFamily="49" charset="0"/>
              </a:rPr>
              <a:t>[2]);</a:t>
            </a: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"The rectangle's area is %f\n"</a:t>
            </a:r>
            <a:r>
              <a:rPr lang="en-US" sz="1600">
                <a:solidFill>
                  <a:srgbClr val="000000"/>
                </a:solidFill>
                <a:latin typeface="Cascadia Mono" panose="020B0609020000020004" pitchFamily="49" charset="0"/>
              </a:rPr>
              <a:t>, width* height);</a:t>
            </a:r>
          </a:p>
          <a:p>
            <a:r>
              <a:rPr lang="en-US" sz="1600">
                <a:solidFill>
                  <a:srgbClr val="000000"/>
                </a:solidFill>
                <a:latin typeface="Cascadia Mono" panose="020B0609020000020004" pitchFamily="49" charset="0"/>
              </a:rPr>
              <a:t>    </a:t>
            </a:r>
            <a:r>
              <a:rPr lang="en-US" sz="1600" err="1">
                <a:solidFill>
                  <a:srgbClr val="000000"/>
                </a:solidFill>
                <a:latin typeface="Cascadia Mono" panose="020B0609020000020004" pitchFamily="49" charset="0"/>
              </a:rPr>
              <a:t>printf</a:t>
            </a:r>
            <a:r>
              <a:rPr lang="en-US" sz="1600">
                <a:solidFill>
                  <a:srgbClr val="000000"/>
                </a:solidFill>
                <a:latin typeface="Cascadia Mono" panose="020B0609020000020004" pitchFamily="49" charset="0"/>
              </a:rPr>
              <a:t>(</a:t>
            </a:r>
            <a:r>
              <a:rPr lang="en-US" sz="1600">
                <a:solidFill>
                  <a:srgbClr val="A31515"/>
                </a:solidFill>
                <a:latin typeface="Cascadia Mono" panose="020B0609020000020004" pitchFamily="49" charset="0"/>
              </a:rPr>
              <a:t>"The rectangle's perimeter is %f\n"</a:t>
            </a:r>
            <a:r>
              <a:rPr lang="en-US" sz="1600">
                <a:solidFill>
                  <a:srgbClr val="000000"/>
                </a:solidFill>
                <a:latin typeface="Cascadia Mono" panose="020B0609020000020004" pitchFamily="49" charset="0"/>
              </a:rPr>
              <a:t>, 2 * (width + height));</a:t>
            </a:r>
          </a:p>
          <a:p>
            <a:r>
              <a:rPr lang="en-US" sz="1600">
                <a:solidFill>
                  <a:srgbClr val="000000"/>
                </a:solidFill>
                <a:latin typeface="Cascadia Mono" panose="020B0609020000020004" pitchFamily="49" charset="0"/>
              </a:rPr>
              <a:t>    </a:t>
            </a:r>
            <a:r>
              <a:rPr lang="en-US" sz="1600">
                <a:solidFill>
                  <a:srgbClr val="0000FF"/>
                </a:solidFill>
                <a:latin typeface="Cascadia Mono" panose="020B0609020000020004" pitchFamily="49" charset="0"/>
              </a:rPr>
              <a:t>return</a:t>
            </a:r>
            <a:r>
              <a:rPr lang="en-US" sz="1600">
                <a:solidFill>
                  <a:srgbClr val="000000"/>
                </a:solidFill>
                <a:latin typeface="Cascadia Mono" panose="020B0609020000020004" pitchFamily="49" charset="0"/>
              </a:rPr>
              <a:t> 0;</a:t>
            </a:r>
          </a:p>
          <a:p>
            <a:r>
              <a:rPr lang="en-US" sz="1600">
                <a:solidFill>
                  <a:srgbClr val="000000"/>
                </a:solidFill>
                <a:latin typeface="Cascadia Mono" panose="020B0609020000020004" pitchFamily="49" charset="0"/>
              </a:rPr>
              <a:t>}</a:t>
            </a:r>
            <a:endParaRPr lang="en-US"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D803-DE22-797F-EE6C-54776F38BAA4}"/>
              </a:ext>
            </a:extLst>
          </p:cNvPr>
          <p:cNvSpPr>
            <a:spLocks noGrp="1"/>
          </p:cNvSpPr>
          <p:nvPr>
            <p:ph type="title"/>
          </p:nvPr>
        </p:nvSpPr>
        <p:spPr/>
        <p:txBody>
          <a:bodyPr/>
          <a:lstStyle/>
          <a:p>
            <a:r>
              <a:rPr lang="en-US"/>
              <a:t>Exercise</a:t>
            </a:r>
          </a:p>
        </p:txBody>
      </p:sp>
      <p:sp>
        <p:nvSpPr>
          <p:cNvPr id="3" name="Text Placeholder 2">
            <a:extLst>
              <a:ext uri="{FF2B5EF4-FFF2-40B4-BE49-F238E27FC236}">
                <a16:creationId xmlns:a16="http://schemas.microsoft.com/office/drawing/2014/main" id="{1D5CA2A4-A96C-1CA8-4A11-CC6ACB4AAF51}"/>
              </a:ext>
            </a:extLst>
          </p:cNvPr>
          <p:cNvSpPr>
            <a:spLocks noGrp="1"/>
          </p:cNvSpPr>
          <p:nvPr>
            <p:ph sz="quarter" idx="13"/>
          </p:nvPr>
        </p:nvSpPr>
        <p:spPr/>
        <p:txBody>
          <a:bodyPr/>
          <a:lstStyle/>
          <a:p>
            <a:r>
              <a:rPr lang="en-US"/>
              <a:t>Exercise 1. Reverse the sentence.</a:t>
            </a:r>
          </a:p>
          <a:p>
            <a:r>
              <a:rPr lang="en-US"/>
              <a:t>Write a program that allows users to input a sentence as command-line arguments (each word in the sentence is an argument). The program displays the reversed content of the input sentence.</a:t>
            </a:r>
          </a:p>
          <a:p>
            <a:r>
              <a:rPr lang="en-US"/>
              <a:t>Example: ./inverse I love HUST</a:t>
            </a:r>
          </a:p>
          <a:p>
            <a:r>
              <a:rPr lang="en-US"/>
              <a:t>Output: HUST love I</a:t>
            </a:r>
          </a:p>
        </p:txBody>
      </p:sp>
    </p:spTree>
    <p:extLst>
      <p:ext uri="{BB962C8B-B14F-4D97-AF65-F5344CB8AC3E}">
        <p14:creationId xmlns:p14="http://schemas.microsoft.com/office/powerpoint/2010/main" val="3694098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4DBD-7B07-747B-628B-CA95E93813F4}"/>
              </a:ext>
            </a:extLst>
          </p:cNvPr>
          <p:cNvSpPr>
            <a:spLocks noGrp="1"/>
          </p:cNvSpPr>
          <p:nvPr>
            <p:ph type="title"/>
          </p:nvPr>
        </p:nvSpPr>
        <p:spPr/>
        <p:txBody>
          <a:bodyPr/>
          <a:lstStyle/>
          <a:p>
            <a:r>
              <a:rPr lang="en-US" b="0" i="0">
                <a:effectLst/>
                <a:latin typeface="Söhne"/>
              </a:rPr>
              <a:t>Exercise</a:t>
            </a:r>
            <a:endParaRPr lang="en-US"/>
          </a:p>
        </p:txBody>
      </p:sp>
      <p:sp>
        <p:nvSpPr>
          <p:cNvPr id="3" name="Text Placeholder 2">
            <a:extLst>
              <a:ext uri="{FF2B5EF4-FFF2-40B4-BE49-F238E27FC236}">
                <a16:creationId xmlns:a16="http://schemas.microsoft.com/office/drawing/2014/main" id="{D4016846-9AEF-5224-2463-A97CE5FFE132}"/>
              </a:ext>
            </a:extLst>
          </p:cNvPr>
          <p:cNvSpPr>
            <a:spLocks noGrp="1"/>
          </p:cNvSpPr>
          <p:nvPr>
            <p:ph sz="quarter" idx="13"/>
          </p:nvPr>
        </p:nvSpPr>
        <p:spPr/>
        <p:txBody>
          <a:bodyPr/>
          <a:lstStyle/>
          <a:p>
            <a:pPr algn="l"/>
            <a:r>
              <a:rPr lang="en-US" sz="2400" b="0" i="0">
                <a:effectLst/>
                <a:latin typeface="Söhne"/>
              </a:rPr>
              <a:t>Exercise 2. Write a program named "</a:t>
            </a:r>
            <a:r>
              <a:rPr lang="en-US" sz="2400" b="0" i="0" err="1">
                <a:effectLst/>
                <a:latin typeface="Söhne"/>
              </a:rPr>
              <a:t>sde</a:t>
            </a:r>
            <a:r>
              <a:rPr lang="en-US" sz="2400" b="0" i="0">
                <a:effectLst/>
                <a:latin typeface="Söhne"/>
              </a:rPr>
              <a:t>" that accepts command-line arguments as the coefficients of a quadratic equation ax^2 + bx + c = 0 and solves the equation, then displays the roots on the screen.</a:t>
            </a:r>
          </a:p>
          <a:p>
            <a:pPr algn="l"/>
            <a:r>
              <a:rPr lang="en-US" sz="2400" b="0" i="0">
                <a:effectLst/>
                <a:latin typeface="Söhne"/>
              </a:rPr>
              <a:t>Syntax using </a:t>
            </a:r>
            <a:r>
              <a:rPr lang="en-US" sz="2400" b="0" i="0" err="1">
                <a:effectLst/>
                <a:latin typeface="Söhne"/>
              </a:rPr>
              <a:t>sde</a:t>
            </a:r>
            <a:r>
              <a:rPr lang="en-US" sz="2400" b="0" i="0">
                <a:effectLst/>
                <a:latin typeface="Söhne"/>
              </a:rPr>
              <a:t> a b c</a:t>
            </a:r>
          </a:p>
          <a:p>
            <a:pPr algn="l"/>
            <a:r>
              <a:rPr lang="en-US" sz="2400" b="0" i="0">
                <a:effectLst/>
                <a:latin typeface="Söhne"/>
              </a:rPr>
              <a:t>For example: ./</a:t>
            </a:r>
            <a:r>
              <a:rPr lang="en-US" sz="2400" b="0" i="0" err="1">
                <a:effectLst/>
                <a:latin typeface="Söhne"/>
              </a:rPr>
              <a:t>sde</a:t>
            </a:r>
            <a:r>
              <a:rPr lang="en-US" sz="2400" b="0" i="0">
                <a:effectLst/>
                <a:latin typeface="Söhne"/>
              </a:rPr>
              <a:t> 1 2 1 yields the result: x1 = x2 = -1</a:t>
            </a:r>
          </a:p>
          <a:p>
            <a:endParaRPr lang="en-US"/>
          </a:p>
        </p:txBody>
      </p:sp>
    </p:spTree>
    <p:extLst>
      <p:ext uri="{BB962C8B-B14F-4D97-AF65-F5344CB8AC3E}">
        <p14:creationId xmlns:p14="http://schemas.microsoft.com/office/powerpoint/2010/main" val="327309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2647-2ED0-97F4-2C47-4CEDB1968ED5}"/>
              </a:ext>
            </a:extLst>
          </p:cNvPr>
          <p:cNvSpPr>
            <a:spLocks noGrp="1"/>
          </p:cNvSpPr>
          <p:nvPr>
            <p:ph type="title"/>
          </p:nvPr>
        </p:nvSpPr>
        <p:spPr/>
        <p:txBody>
          <a:bodyPr/>
          <a:lstStyle/>
          <a:p>
            <a:r>
              <a:rPr lang="en-US" sz="2800"/>
              <a:t>Introduction to the course</a:t>
            </a:r>
            <a:br>
              <a:rPr lang="en-US" sz="2800"/>
            </a:br>
            <a:endParaRPr lang="en-US"/>
          </a:p>
        </p:txBody>
      </p:sp>
      <p:sp>
        <p:nvSpPr>
          <p:cNvPr id="3" name="Content Placeholder 2">
            <a:extLst>
              <a:ext uri="{FF2B5EF4-FFF2-40B4-BE49-F238E27FC236}">
                <a16:creationId xmlns:a16="http://schemas.microsoft.com/office/drawing/2014/main" id="{77174016-8124-6552-AA46-501A11C53C65}"/>
              </a:ext>
            </a:extLst>
          </p:cNvPr>
          <p:cNvSpPr>
            <a:spLocks noGrp="1"/>
          </p:cNvSpPr>
          <p:nvPr>
            <p:ph sz="quarter" idx="13"/>
          </p:nvPr>
        </p:nvSpPr>
        <p:spPr>
          <a:xfrm>
            <a:off x="338736" y="1755648"/>
            <a:ext cx="11514528" cy="4212320"/>
          </a:xfrm>
        </p:spPr>
        <p:txBody>
          <a:bodyPr/>
          <a:lstStyle/>
          <a:p>
            <a:r>
              <a:rPr lang="en-US" sz="2400"/>
              <a:t>Practical programming in data structures and algorithms topics</a:t>
            </a:r>
          </a:p>
          <a:p>
            <a:r>
              <a:rPr lang="en-US" sz="2400"/>
              <a:t>Level: foundation</a:t>
            </a:r>
          </a:p>
          <a:p>
            <a:r>
              <a:rPr lang="en-US" sz="2400"/>
              <a:t>Implementing data structures and algorithms</a:t>
            </a:r>
          </a:p>
          <a:p>
            <a:r>
              <a:rPr lang="en-US" sz="2400"/>
              <a:t>Applying them to solve real-world problems.</a:t>
            </a:r>
          </a:p>
          <a:p>
            <a:r>
              <a:rPr lang="en-US" sz="2400"/>
              <a:t>Programming language: C</a:t>
            </a:r>
          </a:p>
        </p:txBody>
      </p:sp>
    </p:spTree>
    <p:extLst>
      <p:ext uri="{BB962C8B-B14F-4D97-AF65-F5344CB8AC3E}">
        <p14:creationId xmlns:p14="http://schemas.microsoft.com/office/powerpoint/2010/main" val="116566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A764-6609-AF6A-B925-8562D8BED93D}"/>
              </a:ext>
            </a:extLst>
          </p:cNvPr>
          <p:cNvSpPr>
            <a:spLocks noGrp="1"/>
          </p:cNvSpPr>
          <p:nvPr>
            <p:ph type="title"/>
          </p:nvPr>
        </p:nvSpPr>
        <p:spPr/>
        <p:txBody>
          <a:bodyPr/>
          <a:lstStyle/>
          <a:p>
            <a:r>
              <a:rPr lang="en-US" sz="2800"/>
              <a:t>Introduction to the course</a:t>
            </a:r>
            <a:br>
              <a:rPr lang="en-US" sz="2800"/>
            </a:br>
            <a:endParaRPr lang="en-US"/>
          </a:p>
        </p:txBody>
      </p:sp>
      <p:sp>
        <p:nvSpPr>
          <p:cNvPr id="3" name="Content Placeholder 2">
            <a:extLst>
              <a:ext uri="{FF2B5EF4-FFF2-40B4-BE49-F238E27FC236}">
                <a16:creationId xmlns:a16="http://schemas.microsoft.com/office/drawing/2014/main" id="{D4C1BDA5-0205-FA7F-2317-7CAD9B5EB46C}"/>
              </a:ext>
            </a:extLst>
          </p:cNvPr>
          <p:cNvSpPr>
            <a:spLocks noGrp="1"/>
          </p:cNvSpPr>
          <p:nvPr>
            <p:ph sz="quarter" idx="13"/>
          </p:nvPr>
        </p:nvSpPr>
        <p:spPr>
          <a:xfrm>
            <a:off x="338736" y="2212848"/>
            <a:ext cx="11514528" cy="3755120"/>
          </a:xfrm>
        </p:spPr>
        <p:txBody>
          <a:bodyPr lIns="91440" tIns="45720" rIns="91440" bIns="45720" anchor="t"/>
          <a:lstStyle/>
          <a:p>
            <a:endParaRPr lang="en-US"/>
          </a:p>
          <a:p>
            <a:r>
              <a:rPr lang="en-US" sz="2400"/>
              <a:t>Recommended environment:</a:t>
            </a:r>
          </a:p>
          <a:p>
            <a:r>
              <a:rPr lang="en-US" sz="2400"/>
              <a:t>Operating system: UNIX</a:t>
            </a:r>
          </a:p>
          <a:p>
            <a:r>
              <a:rPr lang="en-US" sz="2400"/>
              <a:t>Compiler: </a:t>
            </a:r>
            <a:r>
              <a:rPr lang="en-US" sz="2400" err="1"/>
              <a:t>gcc</a:t>
            </a:r>
            <a:endParaRPr lang="en-US" sz="2400"/>
          </a:p>
          <a:p>
            <a:r>
              <a:rPr lang="en-US" sz="2400">
                <a:latin typeface="Lato"/>
                <a:ea typeface="Lato"/>
                <a:cs typeface="Lato"/>
              </a:rPr>
              <a:t>Source code editor: GUI: Sublime Text, VS Code, </a:t>
            </a:r>
            <a:r>
              <a:rPr lang="en-US" sz="2400" err="1">
                <a:latin typeface="Lato"/>
                <a:ea typeface="Lato"/>
                <a:cs typeface="Lato"/>
              </a:rPr>
              <a:t>CodeBlock</a:t>
            </a:r>
            <a:r>
              <a:rPr lang="en-US" sz="2400">
                <a:latin typeface="Lato"/>
                <a:ea typeface="Lato"/>
                <a:cs typeface="Lato"/>
              </a:rPr>
              <a:t>. CMD: Vim</a:t>
            </a:r>
          </a:p>
        </p:txBody>
      </p:sp>
    </p:spTree>
    <p:extLst>
      <p:ext uri="{BB962C8B-B14F-4D97-AF65-F5344CB8AC3E}">
        <p14:creationId xmlns:p14="http://schemas.microsoft.com/office/powerpoint/2010/main" val="42795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BAC3-E01C-574D-547E-AF5EE8966787}"/>
              </a:ext>
            </a:extLst>
          </p:cNvPr>
          <p:cNvSpPr>
            <a:spLocks noGrp="1"/>
          </p:cNvSpPr>
          <p:nvPr>
            <p:ph type="title"/>
          </p:nvPr>
        </p:nvSpPr>
        <p:spPr/>
        <p:txBody>
          <a:bodyPr/>
          <a:lstStyle/>
          <a:p>
            <a:r>
              <a:rPr lang="en-US" sz="2800"/>
              <a:t>Introduction to the course</a:t>
            </a:r>
            <a:br>
              <a:rPr lang="en-US" sz="2800"/>
            </a:br>
            <a:endParaRPr lang="en-US"/>
          </a:p>
        </p:txBody>
      </p:sp>
      <p:sp>
        <p:nvSpPr>
          <p:cNvPr id="3" name="Content Placeholder 2">
            <a:extLst>
              <a:ext uri="{FF2B5EF4-FFF2-40B4-BE49-F238E27FC236}">
                <a16:creationId xmlns:a16="http://schemas.microsoft.com/office/drawing/2014/main" id="{37989E1D-3724-8B86-0A89-7668B9126E5C}"/>
              </a:ext>
            </a:extLst>
          </p:cNvPr>
          <p:cNvSpPr>
            <a:spLocks noGrp="1"/>
          </p:cNvSpPr>
          <p:nvPr>
            <p:ph sz="quarter" idx="13"/>
          </p:nvPr>
        </p:nvSpPr>
        <p:spPr>
          <a:xfrm>
            <a:off x="338736" y="1417320"/>
            <a:ext cx="11514528" cy="4550648"/>
          </a:xfrm>
        </p:spPr>
        <p:txBody>
          <a:bodyPr/>
          <a:lstStyle/>
          <a:p>
            <a:endParaRPr lang="en-US" sz="2800"/>
          </a:p>
          <a:p>
            <a:r>
              <a:rPr lang="en-US" sz="2800"/>
              <a:t>Process score: 30%</a:t>
            </a:r>
          </a:p>
          <a:p>
            <a:pPr lvl="1"/>
            <a:r>
              <a:rPr lang="en-US" sz="2400"/>
              <a:t>Weekly homework assignments, combined with the quality of completing in-class exercises.</a:t>
            </a:r>
          </a:p>
          <a:p>
            <a:pPr lvl="1"/>
            <a:r>
              <a:rPr lang="en-US" sz="2400"/>
              <a:t>Per week: 4-5 students.</a:t>
            </a:r>
          </a:p>
          <a:p>
            <a:r>
              <a:rPr lang="en-US" sz="2800"/>
              <a:t>End-of-term: 70%</a:t>
            </a:r>
          </a:p>
          <a:p>
            <a:pPr lvl="1"/>
            <a:r>
              <a:rPr lang="en-US" sz="2400"/>
              <a:t>Computer programming exam.</a:t>
            </a:r>
          </a:p>
          <a:p>
            <a:pPr lvl="1"/>
            <a:r>
              <a:rPr lang="en-US" sz="2400"/>
              <a:t>Evaluation based on program execution results, not on source code.</a:t>
            </a:r>
          </a:p>
        </p:txBody>
      </p:sp>
    </p:spTree>
    <p:extLst>
      <p:ext uri="{BB962C8B-B14F-4D97-AF65-F5344CB8AC3E}">
        <p14:creationId xmlns:p14="http://schemas.microsoft.com/office/powerpoint/2010/main" val="237394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C3C661-D1C5-EE23-7807-2E113830B39D}"/>
              </a:ext>
            </a:extLst>
          </p:cNvPr>
          <p:cNvSpPr txBox="1"/>
          <p:nvPr/>
        </p:nvSpPr>
        <p:spPr>
          <a:xfrm>
            <a:off x="4976622" y="2851142"/>
            <a:ext cx="6094476" cy="1015663"/>
          </a:xfrm>
          <a:prstGeom prst="rect">
            <a:avLst/>
          </a:prstGeom>
          <a:noFill/>
        </p:spPr>
        <p:txBody>
          <a:bodyPr wrap="square">
            <a:spAutoFit/>
          </a:bodyPr>
          <a:lstStyle/>
          <a:p>
            <a:r>
              <a:rPr lang="en-US" sz="6000"/>
              <a:t>Review of C</a:t>
            </a:r>
          </a:p>
        </p:txBody>
      </p:sp>
    </p:spTree>
    <p:extLst>
      <p:ext uri="{BB962C8B-B14F-4D97-AF65-F5344CB8AC3E}">
        <p14:creationId xmlns:p14="http://schemas.microsoft.com/office/powerpoint/2010/main" val="265068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FDD902-72A5-2A4C-172D-24B23BD7D1FC}"/>
              </a:ext>
            </a:extLst>
          </p:cNvPr>
          <p:cNvSpPr>
            <a:spLocks noGrp="1"/>
          </p:cNvSpPr>
          <p:nvPr>
            <p:ph type="title"/>
          </p:nvPr>
        </p:nvSpPr>
        <p:spPr/>
        <p:txBody>
          <a:bodyPr/>
          <a:lstStyle/>
          <a:p>
            <a:r>
              <a:rPr lang="en-US" sz="2800"/>
              <a:t>Review of C</a:t>
            </a:r>
            <a:br>
              <a:rPr lang="en-US" sz="2800"/>
            </a:br>
            <a:endParaRPr lang="en-US"/>
          </a:p>
        </p:txBody>
      </p:sp>
      <p:sp>
        <p:nvSpPr>
          <p:cNvPr id="3" name="Text Placeholder 2">
            <a:extLst>
              <a:ext uri="{FF2B5EF4-FFF2-40B4-BE49-F238E27FC236}">
                <a16:creationId xmlns:a16="http://schemas.microsoft.com/office/drawing/2014/main" id="{4A92BC4B-264E-36CB-2D33-8B983AC484FE}"/>
              </a:ext>
            </a:extLst>
          </p:cNvPr>
          <p:cNvSpPr>
            <a:spLocks noGrp="1"/>
          </p:cNvSpPr>
          <p:nvPr>
            <p:ph sz="quarter" idx="13"/>
          </p:nvPr>
        </p:nvSpPr>
        <p:spPr/>
        <p:txBody>
          <a:bodyPr/>
          <a:lstStyle/>
          <a:p>
            <a:pPr eaLnBrk="1" hangingPunct="1"/>
            <a:r>
              <a:rPr lang="en-US" altLang="en-US" sz="2400">
                <a:latin typeface="Arial" panose="020B0604020202020204" pitchFamily="34" charset="0"/>
                <a:cs typeface="Arial" panose="020B0604020202020204" pitchFamily="34" charset="0"/>
              </a:rPr>
              <a:t>Parameter:</a:t>
            </a:r>
          </a:p>
          <a:p>
            <a:pPr lvl="1" eaLnBrk="1" hangingPunct="1">
              <a:buFontTx/>
              <a:buNone/>
            </a:pPr>
            <a:r>
              <a:rPr lang="en-US" altLang="en-US" sz="2400">
                <a:latin typeface="Arial" panose="020B0604020202020204" pitchFamily="34" charset="0"/>
                <a:cs typeface="Arial" panose="020B0604020202020204" pitchFamily="34" charset="0"/>
              </a:rPr>
              <a:t>-Wall : turn on all alerts</a:t>
            </a:r>
          </a:p>
          <a:p>
            <a:pPr lvl="1" eaLnBrk="1" hangingPunct="1">
              <a:buFontTx/>
              <a:buNone/>
            </a:pPr>
            <a:r>
              <a:rPr lang="en-US" altLang="en-US" sz="2400">
                <a:latin typeface="Arial" panose="020B0604020202020204" pitchFamily="34" charset="0"/>
                <a:cs typeface="Arial" panose="020B0604020202020204" pitchFamily="34" charset="0"/>
              </a:rPr>
              <a:t>-c: make object file</a:t>
            </a:r>
          </a:p>
          <a:p>
            <a:pPr lvl="1" eaLnBrk="1" hangingPunct="1">
              <a:buFontTx/>
              <a:buNone/>
            </a:pPr>
            <a:r>
              <a:rPr lang="en-US" altLang="en-US" sz="2400">
                <a:latin typeface="Arial" panose="020B0604020202020204" pitchFamily="34" charset="0"/>
                <a:cs typeface="Arial" panose="020B0604020202020204" pitchFamily="34" charset="0"/>
              </a:rPr>
              <a:t>-o: name of output file</a:t>
            </a:r>
          </a:p>
          <a:p>
            <a:pPr lvl="1" eaLnBrk="1" hangingPunct="1">
              <a:buFontTx/>
              <a:buNone/>
            </a:pPr>
            <a:r>
              <a:rPr lang="en-US" altLang="en-US" sz="2400">
                <a:latin typeface="Arial" panose="020B0604020202020204" pitchFamily="34" charset="0"/>
                <a:cs typeface="Arial" panose="020B0604020202020204" pitchFamily="34" charset="0"/>
              </a:rPr>
              <a:t>-g: debug information</a:t>
            </a:r>
          </a:p>
          <a:p>
            <a:pPr lvl="1" eaLnBrk="1" hangingPunct="1">
              <a:buFontTx/>
              <a:buNone/>
            </a:pPr>
            <a:r>
              <a:rPr lang="en-US" altLang="en-US" sz="2400">
                <a:latin typeface="Arial" panose="020B0604020202020204" pitchFamily="34" charset="0"/>
                <a:cs typeface="Arial" panose="020B0604020202020204" pitchFamily="34" charset="0"/>
              </a:rPr>
              <a:t>-l: library </a:t>
            </a:r>
          </a:p>
          <a:p>
            <a:pPr lvl="1" eaLnBrk="1" hangingPunct="1">
              <a:buFontTx/>
              <a:buNone/>
            </a:pPr>
            <a:endParaRPr lang="en-US" altLang="en-US" sz="2400">
              <a:latin typeface="Arial" panose="020B0604020202020204" pitchFamily="34" charset="0"/>
              <a:cs typeface="Arial" panose="020B0604020202020204" pitchFamily="34" charset="0"/>
            </a:endParaRPr>
          </a:p>
          <a:p>
            <a:pPr lvl="1" eaLnBrk="1" hangingPunct="1">
              <a:buFontTx/>
              <a:buNone/>
            </a:pPr>
            <a:r>
              <a:rPr lang="en-US" altLang="en-US" sz="2800">
                <a:latin typeface="Arial" panose="020B0604020202020204" pitchFamily="34" charset="0"/>
                <a:cs typeface="Arial" panose="020B0604020202020204" pitchFamily="34" charset="0"/>
              </a:rPr>
              <a:t>&gt; </a:t>
            </a:r>
            <a:r>
              <a:rPr lang="en-US" altLang="en-US" sz="2800" err="1">
                <a:latin typeface="Arial" panose="020B0604020202020204" pitchFamily="34" charset="0"/>
                <a:cs typeface="Arial" panose="020B0604020202020204" pitchFamily="34" charset="0"/>
              </a:rPr>
              <a:t>gcc</a:t>
            </a:r>
            <a:r>
              <a:rPr lang="en-US" altLang="en-US" sz="2800">
                <a:latin typeface="Arial" panose="020B0604020202020204" pitchFamily="34" charset="0"/>
                <a:cs typeface="Arial" panose="020B0604020202020204" pitchFamily="34" charset="0"/>
              </a:rPr>
              <a:t> –Wall </a:t>
            </a:r>
            <a:r>
              <a:rPr lang="en-US" altLang="en-US" sz="2800" err="1">
                <a:latin typeface="Arial" panose="020B0604020202020204" pitchFamily="34" charset="0"/>
                <a:cs typeface="Arial" panose="020B0604020202020204" pitchFamily="34" charset="0"/>
              </a:rPr>
              <a:t>hello.c</a:t>
            </a:r>
            <a:r>
              <a:rPr lang="en-US" altLang="en-US" sz="2800">
                <a:latin typeface="Arial" panose="020B0604020202020204" pitchFamily="34" charset="0"/>
                <a:cs typeface="Arial" panose="020B0604020202020204" pitchFamily="34" charset="0"/>
              </a:rPr>
              <a:t> –o </a:t>
            </a:r>
            <a:r>
              <a:rPr lang="en-US" altLang="en-US" sz="2800" err="1">
                <a:latin typeface="Arial" panose="020B0604020202020204" pitchFamily="34" charset="0"/>
                <a:cs typeface="Arial" panose="020B0604020202020204" pitchFamily="34" charset="0"/>
              </a:rPr>
              <a:t>runhello</a:t>
            </a:r>
            <a:endParaRPr lang="en-US" altLang="en-US" sz="2800">
              <a:latin typeface="Arial" panose="020B0604020202020204" pitchFamily="34" charset="0"/>
              <a:cs typeface="Arial" panose="020B0604020202020204" pitchFamily="34" charset="0"/>
            </a:endParaRPr>
          </a:p>
          <a:p>
            <a:pPr lvl="1" eaLnBrk="1" hangingPunct="1">
              <a:buFontTx/>
              <a:buNone/>
            </a:pPr>
            <a:r>
              <a:rPr lang="en-US" altLang="en-US" sz="2800">
                <a:latin typeface="Arial" panose="020B0604020202020204" pitchFamily="34" charset="0"/>
                <a:cs typeface="Arial" panose="020B0604020202020204" pitchFamily="34" charset="0"/>
              </a:rPr>
              <a:t>&gt; ./</a:t>
            </a:r>
            <a:r>
              <a:rPr lang="en-US" altLang="en-US" sz="2800" err="1">
                <a:latin typeface="Arial" panose="020B0604020202020204" pitchFamily="34" charset="0"/>
                <a:cs typeface="Arial" panose="020B0604020202020204" pitchFamily="34" charset="0"/>
              </a:rPr>
              <a:t>runhello</a:t>
            </a:r>
            <a:endParaRPr lang="en-US" altLang="en-US" sz="2800">
              <a:latin typeface="Arial" panose="020B06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632191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C9EB9AF-E77E-4551-87F4-4FE2E86D0379}" vid="{E8919D33-A976-4955-AFB8-A27EBB61C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C4F83E9069D43AFA594D7F1D96885" ma:contentTypeVersion="4" ma:contentTypeDescription="Create a new document." ma:contentTypeScope="" ma:versionID="ab42ff59064bab5a86eff4b62602acbc">
  <xsd:schema xmlns:xsd="http://www.w3.org/2001/XMLSchema" xmlns:xs="http://www.w3.org/2001/XMLSchema" xmlns:p="http://schemas.microsoft.com/office/2006/metadata/properties" xmlns:ns2="d0a6ddea-004a-4b16-a170-7c91a96eeb9b" targetNamespace="http://schemas.microsoft.com/office/2006/metadata/properties" ma:root="true" ma:fieldsID="2d27bf802cbab3f01b47c4a64429af83" ns2:_="">
    <xsd:import namespace="d0a6ddea-004a-4b16-a170-7c91a96eeb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a6ddea-004a-4b16-a170-7c91a96eeb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7845F5-C352-4C08-B0D2-68E45BD661DE}">
  <ds:schemaRefs>
    <ds:schemaRef ds:uri="http://schemas.microsoft.com/sharepoint/v3/contenttype/forms"/>
  </ds:schemaRefs>
</ds:datastoreItem>
</file>

<file path=customXml/itemProps2.xml><?xml version="1.0" encoding="utf-8"?>
<ds:datastoreItem xmlns:ds="http://schemas.openxmlformats.org/officeDocument/2006/customXml" ds:itemID="{F71D554C-9563-4D4B-AB17-02775258376A}">
  <ds:schemaRefs>
    <ds:schemaRef ds:uri="d0a6ddea-004a-4b16-a170-7c91a96eeb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3F7F931-6E89-4421-9BC5-8C6787D43E3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HUST_PPT_template_2022_Blue_16x9</Template>
  <Application>Microsoft Office PowerPoint</Application>
  <PresentationFormat>Widescreen</PresentationFormat>
  <Slides>46</Slides>
  <Notes>1</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content</vt:lpstr>
      <vt:lpstr>PowerPoint Presentation</vt:lpstr>
      <vt:lpstr>Introduction to the course </vt:lpstr>
      <vt:lpstr>Introduction to the course </vt:lpstr>
      <vt:lpstr>Introduction to the course </vt:lpstr>
      <vt:lpstr>PowerPoint Presentation</vt:lpstr>
      <vt:lpstr>Review of C </vt:lpstr>
      <vt:lpstr>Review of C </vt:lpstr>
      <vt:lpstr>PowerPoint Presentation</vt:lpstr>
      <vt:lpstr>Array</vt:lpstr>
      <vt:lpstr>Arrays in Memory</vt:lpstr>
      <vt:lpstr>Example - reverse</vt:lpstr>
      <vt:lpstr>Example</vt:lpstr>
      <vt:lpstr>Example</vt:lpstr>
      <vt:lpstr>Example</vt:lpstr>
      <vt:lpstr>Exercise</vt:lpstr>
      <vt:lpstr>Exercise</vt:lpstr>
      <vt:lpstr>Lab test</vt:lpstr>
      <vt:lpstr>Lab test</vt:lpstr>
      <vt:lpstr>PowerPoint Presentation</vt:lpstr>
      <vt:lpstr>Strings</vt:lpstr>
      <vt:lpstr>String and character related function</vt:lpstr>
      <vt:lpstr>Example</vt:lpstr>
      <vt:lpstr>Example</vt:lpstr>
      <vt:lpstr>Exercise</vt:lpstr>
      <vt:lpstr>Example</vt:lpstr>
      <vt:lpstr>Exercise</vt:lpstr>
      <vt:lpstr>Exercise</vt:lpstr>
      <vt:lpstr>Exercise</vt:lpstr>
      <vt:lpstr>PowerPoint Presentation</vt:lpstr>
      <vt:lpstr>Pointer - Declaration</vt:lpstr>
      <vt:lpstr>Pointers</vt:lpstr>
      <vt:lpstr>Referencing and Dereferencing</vt:lpstr>
      <vt:lpstr>Example</vt:lpstr>
      <vt:lpstr>Example</vt:lpstr>
      <vt:lpstr>Example</vt:lpstr>
      <vt:lpstr>Exercise</vt:lpstr>
      <vt:lpstr>PowerPoint Presentation</vt:lpstr>
      <vt:lpstr>Command line arguments</vt:lpstr>
      <vt:lpstr>‘main’ prototype</vt:lpstr>
      <vt:lpstr>‘main’ prototype</vt:lpstr>
      <vt:lpstr>Example</vt:lpstr>
      <vt:lpstr>Exercise</vt:lpstr>
      <vt:lpstr>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Hiep</dc:creator>
  <cp:revision>1</cp:revision>
  <dcterms:created xsi:type="dcterms:W3CDTF">2023-11-19T05:03:08Z</dcterms:created>
  <dcterms:modified xsi:type="dcterms:W3CDTF">2025-02-11T01:59:14Z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0x01010078AC4F83E9069D43AFA594D7F1D96885</vt:lpwstr>
  </property>
</Properties>
</file>